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3"/>
  </p:notesMasterIdLst>
  <p:sldIdLst>
    <p:sldId id="256" r:id="rId2"/>
    <p:sldId id="257" r:id="rId3"/>
    <p:sldId id="258" r:id="rId4"/>
    <p:sldId id="270" r:id="rId5"/>
    <p:sldId id="259" r:id="rId6"/>
    <p:sldId id="260" r:id="rId7"/>
    <p:sldId id="265" r:id="rId8"/>
    <p:sldId id="269" r:id="rId9"/>
    <p:sldId id="271" r:id="rId10"/>
    <p:sldId id="268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ina\My%20Documents\UCB%20Labor%20Center\Final%20documents\Figures%201%20to%208%20rescal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lefs1\users\JACOBSK\my%20docs\Pensions\Retirement%20age%202-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lefs1\users\JACOBSK\my%20docs\Pensions\Retirement%20age%202-2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lefs1\users\JACOBSK\my%20docs\Pensions\Retirement%20age%202-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sz="4400"/>
            </a:pPr>
            <a:r>
              <a:rPr lang="en-US" sz="3600" dirty="0"/>
              <a:t>Male Life Expectancy</a:t>
            </a:r>
            <a:r>
              <a:rPr lang="en-US" sz="3600" baseline="0" dirty="0"/>
              <a:t> at Age 65</a:t>
            </a:r>
            <a:endParaRPr lang="en-US" sz="3600" dirty="0"/>
          </a:p>
        </c:rich>
      </c:tx>
      <c:layout>
        <c:manualLayout>
          <c:xMode val="edge"/>
          <c:yMode val="edge"/>
          <c:x val="0.11395211061881286"/>
          <c:y val="3.283645887813305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'Male Age 65'!$A$4</c:f>
              <c:strCache>
                <c:ptCount val="1"/>
                <c:pt idx="0">
                  <c:v>SES 1</c:v>
                </c:pt>
              </c:strCache>
            </c:strRef>
          </c:tx>
          <c:cat>
            <c:strRef>
              <c:f>'Male Age 65'!$B$3:$E$3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Hispanic</c:v>
                </c:pt>
                <c:pt idx="3">
                  <c:v>Black</c:v>
                </c:pt>
              </c:strCache>
            </c:strRef>
          </c:cat>
          <c:val>
            <c:numRef>
              <c:f>'Male Age 65'!$B$4:$E$4</c:f>
              <c:numCache>
                <c:formatCode>0.0</c:formatCode>
                <c:ptCount val="4"/>
                <c:pt idx="0">
                  <c:v>14.2</c:v>
                </c:pt>
                <c:pt idx="1">
                  <c:v>19.8</c:v>
                </c:pt>
                <c:pt idx="2">
                  <c:v>17.7</c:v>
                </c:pt>
                <c:pt idx="3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'Male Age 65'!$A$5</c:f>
              <c:strCache>
                <c:ptCount val="1"/>
                <c:pt idx="0">
                  <c:v>SES 2</c:v>
                </c:pt>
              </c:strCache>
            </c:strRef>
          </c:tx>
          <c:cat>
            <c:strRef>
              <c:f>'Male Age 65'!$B$3:$E$3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Hispanic</c:v>
                </c:pt>
                <c:pt idx="3">
                  <c:v>Black</c:v>
                </c:pt>
              </c:strCache>
            </c:strRef>
          </c:cat>
          <c:val>
            <c:numRef>
              <c:f>'Male Age 65'!$B$5:$E$5</c:f>
              <c:numCache>
                <c:formatCode>0.0</c:formatCode>
                <c:ptCount val="4"/>
                <c:pt idx="0">
                  <c:v>15.5</c:v>
                </c:pt>
                <c:pt idx="1">
                  <c:v>19.899999999999999</c:v>
                </c:pt>
                <c:pt idx="2">
                  <c:v>17.899999999999999</c:v>
                </c:pt>
                <c:pt idx="3">
                  <c:v>14.4</c:v>
                </c:pt>
              </c:numCache>
            </c:numRef>
          </c:val>
        </c:ser>
        <c:ser>
          <c:idx val="2"/>
          <c:order val="2"/>
          <c:tx>
            <c:strRef>
              <c:f>'Male Age 65'!$A$6</c:f>
              <c:strCache>
                <c:ptCount val="1"/>
                <c:pt idx="0">
                  <c:v>SES 3</c:v>
                </c:pt>
              </c:strCache>
            </c:strRef>
          </c:tx>
          <c:cat>
            <c:strRef>
              <c:f>'Male Age 65'!$B$3:$E$3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Hispanic</c:v>
                </c:pt>
                <c:pt idx="3">
                  <c:v>Black</c:v>
                </c:pt>
              </c:strCache>
            </c:strRef>
          </c:cat>
          <c:val>
            <c:numRef>
              <c:f>'Male Age 65'!$B$6:$E$6</c:f>
              <c:numCache>
                <c:formatCode>0.0</c:formatCode>
                <c:ptCount val="4"/>
                <c:pt idx="0">
                  <c:v>16.5</c:v>
                </c:pt>
                <c:pt idx="1">
                  <c:v>19.5</c:v>
                </c:pt>
                <c:pt idx="2">
                  <c:v>16.899999999999999</c:v>
                </c:pt>
                <c:pt idx="3">
                  <c:v>15.3</c:v>
                </c:pt>
              </c:numCache>
            </c:numRef>
          </c:val>
        </c:ser>
        <c:ser>
          <c:idx val="3"/>
          <c:order val="3"/>
          <c:tx>
            <c:strRef>
              <c:f>'Male Age 65'!$A$7</c:f>
              <c:strCache>
                <c:ptCount val="1"/>
                <c:pt idx="0">
                  <c:v>SES 4</c:v>
                </c:pt>
              </c:strCache>
            </c:strRef>
          </c:tx>
          <c:cat>
            <c:strRef>
              <c:f>'Male Age 65'!$B$3:$E$3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Hispanic</c:v>
                </c:pt>
                <c:pt idx="3">
                  <c:v>Black</c:v>
                </c:pt>
              </c:strCache>
            </c:strRef>
          </c:cat>
          <c:val>
            <c:numRef>
              <c:f>'Male Age 65'!$B$7:$E$7</c:f>
              <c:numCache>
                <c:formatCode>0.0</c:formatCode>
                <c:ptCount val="4"/>
                <c:pt idx="0">
                  <c:v>17.5</c:v>
                </c:pt>
                <c:pt idx="1">
                  <c:v>19.8</c:v>
                </c:pt>
                <c:pt idx="2">
                  <c:v>17.8</c:v>
                </c:pt>
                <c:pt idx="3">
                  <c:v>15.2</c:v>
                </c:pt>
              </c:numCache>
            </c:numRef>
          </c:val>
        </c:ser>
        <c:ser>
          <c:idx val="4"/>
          <c:order val="4"/>
          <c:tx>
            <c:strRef>
              <c:f>'Male Age 65'!$A$8</c:f>
              <c:strCache>
                <c:ptCount val="1"/>
                <c:pt idx="0">
                  <c:v>SES 5</c:v>
                </c:pt>
              </c:strCache>
            </c:strRef>
          </c:tx>
          <c:cat>
            <c:strRef>
              <c:f>'Male Age 65'!$B$3:$E$3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Hispanic</c:v>
                </c:pt>
                <c:pt idx="3">
                  <c:v>Black</c:v>
                </c:pt>
              </c:strCache>
            </c:strRef>
          </c:cat>
          <c:val>
            <c:numRef>
              <c:f>'Male Age 65'!$B$8:$E$8</c:f>
              <c:numCache>
                <c:formatCode>0.0</c:formatCode>
                <c:ptCount val="4"/>
                <c:pt idx="0">
                  <c:v>18.5</c:v>
                </c:pt>
                <c:pt idx="1">
                  <c:v>20.9</c:v>
                </c:pt>
                <c:pt idx="2">
                  <c:v>16.899999999999999</c:v>
                </c:pt>
                <c:pt idx="3">
                  <c:v>17</c:v>
                </c:pt>
              </c:numCache>
            </c:numRef>
          </c:val>
        </c:ser>
        <c:axId val="74731904"/>
        <c:axId val="74733440"/>
      </c:barChart>
      <c:catAx>
        <c:axId val="747319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4733440"/>
        <c:crosses val="autoZero"/>
        <c:auto val="1"/>
        <c:lblAlgn val="ctr"/>
        <c:lblOffset val="100"/>
      </c:catAx>
      <c:valAx>
        <c:axId val="7473344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4731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Sheet2!$B$8</c:f>
              <c:strCache>
                <c:ptCount val="1"/>
                <c:pt idx="0">
                  <c:v>In Workforce</c:v>
                </c:pt>
              </c:strCache>
            </c:strRef>
          </c:tx>
          <c:cat>
            <c:strRef>
              <c:f>Sheet2!$A$9:$A$12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Sheet2!$B$9:$B$12</c:f>
              <c:numCache>
                <c:formatCode>0%</c:formatCode>
                <c:ptCount val="4"/>
                <c:pt idx="0">
                  <c:v>9.0000000000000011E-2</c:v>
                </c:pt>
                <c:pt idx="1">
                  <c:v>0.2</c:v>
                </c:pt>
                <c:pt idx="2">
                  <c:v>0.18600000000000003</c:v>
                </c:pt>
                <c:pt idx="3">
                  <c:v>0.35000000000000003</c:v>
                </c:pt>
              </c:numCache>
            </c:numRef>
          </c:val>
        </c:ser>
        <c:ser>
          <c:idx val="1"/>
          <c:order val="1"/>
          <c:tx>
            <c:strRef>
              <c:f>Sheet2!$C$8</c:f>
              <c:strCache>
                <c:ptCount val="1"/>
                <c:pt idx="0">
                  <c:v>Not in Workforce</c:v>
                </c:pt>
              </c:strCache>
            </c:strRef>
          </c:tx>
          <c:cat>
            <c:strRef>
              <c:f>Sheet2!$A$9:$A$12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Sheet2!$C$9:$C$12</c:f>
              <c:numCache>
                <c:formatCode>0%</c:formatCode>
                <c:ptCount val="4"/>
                <c:pt idx="0">
                  <c:v>0.22</c:v>
                </c:pt>
                <c:pt idx="1">
                  <c:v>0.33000000000000007</c:v>
                </c:pt>
                <c:pt idx="2">
                  <c:v>0.41200000000000003</c:v>
                </c:pt>
                <c:pt idx="3">
                  <c:v>0.5</c:v>
                </c:pt>
              </c:numCache>
            </c:numRef>
          </c:val>
        </c:ser>
        <c:axId val="74750976"/>
        <c:axId val="74773248"/>
      </c:barChart>
      <c:catAx>
        <c:axId val="74750976"/>
        <c:scaling>
          <c:orientation val="minMax"/>
        </c:scaling>
        <c:axPos val="b"/>
        <c:tickLblPos val="nextTo"/>
        <c:crossAx val="74773248"/>
        <c:crosses val="autoZero"/>
        <c:auto val="1"/>
        <c:lblAlgn val="ctr"/>
        <c:lblOffset val="100"/>
      </c:catAx>
      <c:valAx>
        <c:axId val="74773248"/>
        <c:scaling>
          <c:orientation val="minMax"/>
        </c:scaling>
        <c:axPos val="l"/>
        <c:majorGridlines/>
        <c:numFmt formatCode="0%" sourceLinked="1"/>
        <c:tickLblPos val="nextTo"/>
        <c:crossAx val="74750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400"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Sheet2!$A$66</c:f>
              <c:strCache>
                <c:ptCount val="1"/>
                <c:pt idx="0">
                  <c:v>Did not Graduate from High School</c:v>
                </c:pt>
              </c:strCache>
            </c:strRef>
          </c:tx>
          <c:cat>
            <c:strRef>
              <c:f>Sheet2!$B$65:$F$65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60-67</c:v>
                </c:pt>
              </c:strCache>
            </c:strRef>
          </c:cat>
          <c:val>
            <c:numRef>
              <c:f>Sheet2!$B$66:$F$66</c:f>
              <c:numCache>
                <c:formatCode>0%</c:formatCode>
                <c:ptCount val="5"/>
                <c:pt idx="0">
                  <c:v>3.7000000000000012E-2</c:v>
                </c:pt>
                <c:pt idx="1">
                  <c:v>0.05</c:v>
                </c:pt>
                <c:pt idx="2">
                  <c:v>9.8000000000000032E-2</c:v>
                </c:pt>
                <c:pt idx="3">
                  <c:v>0.18300000000000005</c:v>
                </c:pt>
                <c:pt idx="4">
                  <c:v>0.26800000000000002</c:v>
                </c:pt>
              </c:numCache>
            </c:numRef>
          </c:val>
        </c:ser>
        <c:ser>
          <c:idx val="1"/>
          <c:order val="1"/>
          <c:tx>
            <c:strRef>
              <c:f>Sheet2!$A$67</c:f>
              <c:strCache>
                <c:ptCount val="1"/>
                <c:pt idx="0">
                  <c:v>High School,  Some College or Voc.Training</c:v>
                </c:pt>
              </c:strCache>
            </c:strRef>
          </c:tx>
          <c:cat>
            <c:strRef>
              <c:f>Sheet2!$B$65:$F$65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60-67</c:v>
                </c:pt>
              </c:strCache>
            </c:strRef>
          </c:cat>
          <c:val>
            <c:numRef>
              <c:f>Sheet2!$B$67:$F$67</c:f>
              <c:numCache>
                <c:formatCode>0%</c:formatCode>
                <c:ptCount val="5"/>
                <c:pt idx="0">
                  <c:v>2.8000000000000001E-2</c:v>
                </c:pt>
                <c:pt idx="1">
                  <c:v>5.4000000000000027E-2</c:v>
                </c:pt>
                <c:pt idx="2">
                  <c:v>8.7000000000000022E-2</c:v>
                </c:pt>
                <c:pt idx="3">
                  <c:v>0.13100000000000001</c:v>
                </c:pt>
                <c:pt idx="4">
                  <c:v>0.18900000000000006</c:v>
                </c:pt>
              </c:numCache>
            </c:numRef>
          </c:val>
        </c:ser>
        <c:ser>
          <c:idx val="2"/>
          <c:order val="2"/>
          <c:tx>
            <c:strRef>
              <c:f>Sheet2!$A$68</c:f>
              <c:strCache>
                <c:ptCount val="1"/>
                <c:pt idx="0">
                  <c:v>B.A. and or Advanced Degree</c:v>
                </c:pt>
              </c:strCache>
            </c:strRef>
          </c:tx>
          <c:cat>
            <c:strRef>
              <c:f>Sheet2!$B$65:$F$65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60-67</c:v>
                </c:pt>
              </c:strCache>
            </c:strRef>
          </c:cat>
          <c:val>
            <c:numRef>
              <c:f>Sheet2!$B$68:$F$68</c:f>
              <c:numCache>
                <c:formatCode>0%</c:formatCode>
                <c:ptCount val="5"/>
                <c:pt idx="0">
                  <c:v>1.1000000000000005E-2</c:v>
                </c:pt>
                <c:pt idx="1">
                  <c:v>1.8000000000000009E-2</c:v>
                </c:pt>
                <c:pt idx="2">
                  <c:v>3.0000000000000002E-2</c:v>
                </c:pt>
                <c:pt idx="3">
                  <c:v>6.5000000000000002E-2</c:v>
                </c:pt>
                <c:pt idx="4">
                  <c:v>9.0000000000000024E-2</c:v>
                </c:pt>
              </c:numCache>
            </c:numRef>
          </c:val>
        </c:ser>
        <c:axId val="74798976"/>
        <c:axId val="74800512"/>
      </c:barChart>
      <c:catAx>
        <c:axId val="74798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4800512"/>
        <c:crosses val="autoZero"/>
        <c:auto val="1"/>
        <c:lblAlgn val="ctr"/>
        <c:lblOffset val="100"/>
      </c:catAx>
      <c:valAx>
        <c:axId val="7480051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4798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Sheet2!$B$70:$F$70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60-67</c:v>
                </c:pt>
              </c:strCache>
            </c:strRef>
          </c:cat>
          <c:val>
            <c:numRef>
              <c:f>Sheet2!$B$71:$F$71</c:f>
              <c:numCache>
                <c:formatCode>0%</c:formatCode>
                <c:ptCount val="5"/>
                <c:pt idx="0">
                  <c:v>0.19</c:v>
                </c:pt>
                <c:pt idx="1">
                  <c:v>0.24000000000000005</c:v>
                </c:pt>
                <c:pt idx="2">
                  <c:v>0.27</c:v>
                </c:pt>
                <c:pt idx="3">
                  <c:v>0.31000000000000011</c:v>
                </c:pt>
                <c:pt idx="4">
                  <c:v>0.33000000000000013</c:v>
                </c:pt>
              </c:numCache>
            </c:numRef>
          </c:val>
        </c:ser>
        <c:axId val="74839936"/>
        <c:axId val="74841472"/>
      </c:barChart>
      <c:catAx>
        <c:axId val="74839936"/>
        <c:scaling>
          <c:orientation val="minMax"/>
        </c:scaling>
        <c:axPos val="b"/>
        <c:tickLblPos val="nextTo"/>
        <c:crossAx val="74841472"/>
        <c:crosses val="autoZero"/>
        <c:auto val="1"/>
        <c:lblAlgn val="ctr"/>
        <c:lblOffset val="100"/>
      </c:catAx>
      <c:valAx>
        <c:axId val="74841472"/>
        <c:scaling>
          <c:orientation val="minMax"/>
        </c:scaling>
        <c:axPos val="l"/>
        <c:majorGridlines/>
        <c:numFmt formatCode="0%" sourceLinked="1"/>
        <c:tickLblPos val="nextTo"/>
        <c:crossAx val="7483993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F520E-14C5-41A2-821E-B8518B4037C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73AC8-CA15-48E7-B1C6-AEA82626A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5.5 year</a:t>
            </a:r>
            <a:r>
              <a:rPr lang="en-US" baseline="0" dirty="0" smtClean="0"/>
              <a:t> increase vs. 1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3AC8-CA15-48E7-B1C6-AEA82626A7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60A79-293A-40D0-A941-23D5F2581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C96F4-4451-44CB-B7AC-210582D75DB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37E8EB-4801-42FF-B693-D9782E913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Ken Jacobs</a:t>
            </a:r>
          </a:p>
          <a:p>
            <a:r>
              <a:rPr lang="en-US" dirty="0" smtClean="0"/>
              <a:t>UC Berkeley Center for Labor Research and Education</a:t>
            </a:r>
          </a:p>
          <a:p>
            <a:r>
              <a:rPr lang="en-US" dirty="0" smtClean="0"/>
              <a:t>February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Retirement Age and Inequality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Older workers are more likely to be unemployed long-term after they lose a job.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6248400"/>
            <a:ext cx="3139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Current Population Survey, 2009-20011</a:t>
            </a:r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14400" y="1905000"/>
          <a:ext cx="6781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1447800"/>
            <a:ext cx="5474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Unemployed for one year or more by age, US 2009-2011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Lower wage workers have not shared </a:t>
            </a:r>
            <a:r>
              <a:rPr lang="en-US" dirty="0" smtClean="0"/>
              <a:t>equally in </a:t>
            </a:r>
            <a:r>
              <a:rPr lang="en-US" dirty="0" smtClean="0"/>
              <a:t>life expectancy gains.</a:t>
            </a:r>
          </a:p>
          <a:p>
            <a:r>
              <a:rPr lang="en-US" dirty="0" smtClean="0"/>
              <a:t>There are large differences in life expectancy by </a:t>
            </a:r>
            <a:r>
              <a:rPr lang="en-US" dirty="0" smtClean="0"/>
              <a:t>education, race </a:t>
            </a:r>
            <a:r>
              <a:rPr lang="en-US" dirty="0" smtClean="0"/>
              <a:t>and ethnicity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Many workers will not be able to stay in the labor market due to health challenges and the physical demands of the job.</a:t>
            </a:r>
          </a:p>
          <a:p>
            <a:r>
              <a:rPr lang="en-US" dirty="0" smtClean="0"/>
              <a:t>Outside employment may not be available for those who cannot continue in their current job.</a:t>
            </a:r>
          </a:p>
          <a:p>
            <a:r>
              <a:rPr lang="en-US" dirty="0" smtClean="0"/>
              <a:t>An </a:t>
            </a:r>
            <a:r>
              <a:rPr lang="en-US" dirty="0" smtClean="0"/>
              <a:t>increase in the retirement age </a:t>
            </a:r>
            <a:r>
              <a:rPr lang="en-US" dirty="0" smtClean="0"/>
              <a:t>would</a:t>
            </a:r>
            <a:r>
              <a:rPr lang="en-US" dirty="0" smtClean="0"/>
              <a:t> </a:t>
            </a:r>
            <a:r>
              <a:rPr lang="en-US" dirty="0" smtClean="0"/>
              <a:t>have disparate impacts on different workers and </a:t>
            </a:r>
            <a:r>
              <a:rPr lang="en-US" dirty="0" smtClean="0"/>
              <a:t>workforces.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factors effecting employees ability to stay in the workforce vary greatly for differing groups of workers.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Improvements in health, workplace conditions, and longevity may allow most people to work longer, but many workers have not shared in these </a:t>
            </a:r>
            <a:r>
              <a:rPr lang="en-US" dirty="0" smtClean="0"/>
              <a:t>gains.</a:t>
            </a:r>
            <a:endParaRPr lang="en-US" sz="1900" baseline="30000" dirty="0" smtClean="0"/>
          </a:p>
          <a:p>
            <a:r>
              <a:rPr lang="en-US" dirty="0" smtClean="0"/>
              <a:t>Workers without a college degree enter the workforce earlier and leave the workforce earlier than college educated workers.</a:t>
            </a:r>
          </a:p>
          <a:p>
            <a:r>
              <a:rPr lang="en-US" dirty="0" smtClean="0"/>
              <a:t>Economically </a:t>
            </a:r>
            <a:r>
              <a:rPr lang="en-US" dirty="0"/>
              <a:t>vulnerable workers are more likely to have health challenges that will make working longer difficult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dirty="0"/>
              <a:t>labor force participation among older workers </a:t>
            </a:r>
            <a:r>
              <a:rPr lang="en-US" dirty="0" smtClean="0"/>
              <a:t>is growing, </a:t>
            </a:r>
            <a:r>
              <a:rPr lang="en-US" dirty="0"/>
              <a:t>even older workers who are physically able to work longer may be unable to find jobs.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057781"/>
            <a:ext cx="7734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Sources: GAO Report to the Chairman, Special Committee on Aging, U.S. Senate,</a:t>
            </a:r>
          </a:p>
          <a:p>
            <a:r>
              <a:rPr lang="en-US" sz="1400" dirty="0" smtClean="0"/>
              <a:t>“Raising the Retirement Ages Would Have Implications for Older Workers and SSA Disability Rolls,” 2010</a:t>
            </a:r>
          </a:p>
          <a:p>
            <a:r>
              <a:rPr lang="en-US" sz="1400" dirty="0" smtClean="0"/>
              <a:t>Theresa Ghilarducci, “When I’m Sixty-Four,” 2008. </a:t>
            </a:r>
            <a:endParaRPr lang="en-US" sz="1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78138"/>
            <a:ext cx="6172200" cy="522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6477000"/>
            <a:ext cx="2691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http://theincidentaleconomist.com/wordpress/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Gains in life expectancy for retirement age men since 1977 have been concentrated in the top half of the income spectrum.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678781" y="910828"/>
            <a:ext cx="428625" cy="42862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714375" y="1295400"/>
          <a:ext cx="7875984" cy="4866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1676400" y="3429000"/>
            <a:ext cx="1125141" cy="642938"/>
          </a:xfrm>
          <a:prstGeom prst="straightConnector1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6172200" y="3581400"/>
            <a:ext cx="1125141" cy="642938"/>
          </a:xfrm>
          <a:prstGeom prst="straightConnector1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371600" y="6477000"/>
            <a:ext cx="5766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Clarke and </a:t>
            </a:r>
            <a:r>
              <a:rPr lang="en-US" sz="1400" dirty="0" err="1" smtClean="0"/>
              <a:t>Harrati</a:t>
            </a:r>
            <a:r>
              <a:rPr lang="en-US" sz="1400" dirty="0" smtClean="0"/>
              <a:t>, “Life Expectancy in California’s Diverse Population,” 2011 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Life expectance varies significantly by race, ethnicity and socio-economic status.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Health </a:t>
            </a:r>
            <a:r>
              <a:rPr lang="en-US" sz="3600" b="1" dirty="0"/>
              <a:t>Is a Key Factor in Retirement </a:t>
            </a:r>
            <a:r>
              <a:rPr lang="en-US" sz="3600" b="1" dirty="0" smtClean="0"/>
              <a:t>Decision for Many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41 </a:t>
            </a:r>
            <a:r>
              <a:rPr lang="en-US" dirty="0"/>
              <a:t>percent of retirees leave the workforce earlier than planned, and among these 54 percent did so for health or disability reasons</a:t>
            </a:r>
            <a:r>
              <a:rPr lang="en-US" dirty="0" smtClean="0"/>
              <a:t>.  </a:t>
            </a:r>
            <a:r>
              <a:rPr lang="en-US" sz="1800" dirty="0" smtClean="0"/>
              <a:t>(EBRI, 2010 Retirement Confidence Survey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The majority of early retirees are in poor health and have higher mortality risk than age 65 retirees. </a:t>
            </a:r>
            <a:r>
              <a:rPr lang="en-US" sz="1800" dirty="0" smtClean="0"/>
              <a:t>(Social Security Administration Office of Policy)</a:t>
            </a:r>
            <a:endParaRPr lang="en-US" dirty="0" smtClean="0"/>
          </a:p>
          <a:p>
            <a:r>
              <a:rPr lang="en-US" dirty="0" smtClean="0"/>
              <a:t>29 </a:t>
            </a:r>
            <a:r>
              <a:rPr lang="en-US" dirty="0"/>
              <a:t>percent of all men who claim Social Security retirement benefits at 62 report being in poor or fair health, whereas </a:t>
            </a:r>
            <a:r>
              <a:rPr lang="en-US" dirty="0" smtClean="0"/>
              <a:t>only 12 </a:t>
            </a:r>
            <a:r>
              <a:rPr lang="en-US" dirty="0"/>
              <a:t>percent of men who claim at a later age report poor or fair health</a:t>
            </a:r>
            <a:r>
              <a:rPr lang="en-US" dirty="0" smtClean="0"/>
              <a:t>. </a:t>
            </a:r>
            <a:r>
              <a:rPr lang="en-US" sz="2000" dirty="0" smtClean="0"/>
              <a:t>(Boston College Center for Retirement Research)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019800"/>
            <a:ext cx="77749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Sources: </a:t>
            </a:r>
            <a:r>
              <a:rPr lang="en-US" sz="1400" dirty="0" smtClean="0"/>
              <a:t>GAO Report to the Chairman, Special Committee on Aging, U.S. Senate,</a:t>
            </a:r>
          </a:p>
          <a:p>
            <a:r>
              <a:rPr lang="en-US" sz="1400" dirty="0" smtClean="0"/>
              <a:t>“Raising the Retirement Ages Would Have Implications for Older Workers and SSA Disability Rolls,” 2010 </a:t>
            </a:r>
            <a:endParaRPr lang="en-US" sz="1400" dirty="0" smtClean="0"/>
          </a:p>
          <a:p>
            <a:r>
              <a:rPr lang="en-US" sz="1400" dirty="0" smtClean="0"/>
              <a:t>Hilary Waldron, “Heterogeneity and Mortality Risk among Early Retiree Men, SSA ORES, May 2004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Many Workers Age 60-67 Face </a:t>
            </a:r>
            <a:r>
              <a:rPr lang="en-US" sz="3100" b="1" dirty="0"/>
              <a:t>Health and Physical Challenges to Working </a:t>
            </a:r>
            <a:r>
              <a:rPr lang="en-US" sz="3100" b="1" dirty="0" smtClean="0"/>
              <a:t>Longer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Among </a:t>
            </a:r>
            <a:r>
              <a:rPr lang="en-US" dirty="0"/>
              <a:t>adults who were </a:t>
            </a:r>
            <a:r>
              <a:rPr lang="en-US" dirty="0" smtClean="0"/>
              <a:t>60-67 </a:t>
            </a:r>
            <a:r>
              <a:rPr lang="en-US" dirty="0"/>
              <a:t>years </a:t>
            </a:r>
            <a:r>
              <a:rPr lang="en-US" dirty="0" smtClean="0"/>
              <a:t>old in California in 2009:</a:t>
            </a:r>
          </a:p>
          <a:p>
            <a:r>
              <a:rPr lang="en-US" dirty="0" smtClean="0"/>
              <a:t>49.1 </a:t>
            </a:r>
            <a:r>
              <a:rPr lang="en-US" dirty="0"/>
              <a:t>percent were working for pay, </a:t>
            </a:r>
            <a:r>
              <a:rPr lang="en-US" dirty="0" smtClean="0"/>
              <a:t>40.1 </a:t>
            </a:r>
            <a:r>
              <a:rPr lang="en-US" dirty="0"/>
              <a:t>percent full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22 </a:t>
            </a:r>
            <a:r>
              <a:rPr lang="en-US" dirty="0"/>
              <a:t>percent reported being in fair or poor </a:t>
            </a:r>
            <a:r>
              <a:rPr lang="en-US" dirty="0" smtClean="0"/>
              <a:t>health.</a:t>
            </a:r>
          </a:p>
          <a:p>
            <a:r>
              <a:rPr lang="en-US" dirty="0" smtClean="0"/>
              <a:t>Individuals not in the workforce were twice as likely to report being in fair or poor healthy as those who were working.</a:t>
            </a:r>
          </a:p>
          <a:p>
            <a:r>
              <a:rPr lang="en-US" dirty="0" smtClean="0"/>
              <a:t>36.8 percent reported disability status due to physical, mental or emotional condition.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400800"/>
            <a:ext cx="3659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2009 California Health Interview Survey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There are significant health disparities by race and ethnicity.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905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6324600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California Health Interview Survey 2009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524000"/>
            <a:ext cx="783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Californians age 60-67 in less than good health by work status, race and ethnicity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828800"/>
            <a:ext cx="461665" cy="437126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Percent reporting health status as fair or poor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Disability Affecting Work in California by Age and Educational Attainment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6324600"/>
            <a:ext cx="3513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Current Population Survey 2001-2011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Even when older workers are healthy and willing, they may not be able to find work.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Workers over age 55 are slightly less likely than younger workers to lose a job. </a:t>
            </a:r>
          </a:p>
          <a:p>
            <a:r>
              <a:rPr lang="en-US" i="1" dirty="0" smtClean="0"/>
              <a:t>However, </a:t>
            </a:r>
            <a:r>
              <a:rPr lang="en-US" dirty="0" smtClean="0"/>
              <a:t>if they lose a job, they are less likely to find employment.</a:t>
            </a:r>
          </a:p>
          <a:p>
            <a:r>
              <a:rPr lang="en-US" dirty="0" smtClean="0"/>
              <a:t>57 percent of older workers who lose their jobs retire, partially or fully, following a job loss.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867400"/>
            <a:ext cx="66825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GAO Report to the Chairman, Special Committee on Aging, U.S. Senate,</a:t>
            </a:r>
          </a:p>
          <a:p>
            <a:r>
              <a:rPr lang="en-US" sz="1200" dirty="0" smtClean="0"/>
              <a:t>“Raising the Retirement Ages Would Have Implications for Older Workers and SSA Disability Rolls,” 2010 </a:t>
            </a:r>
            <a:endParaRPr lang="en-US" sz="12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821</TotalTime>
  <Words>770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Retirement Age and Inequality</vt:lpstr>
      <vt:lpstr>The factors effecting employees ability to stay in the workforce vary greatly for differing groups of workers.</vt:lpstr>
      <vt:lpstr>Gains in life expectancy for retirement age men since 1977 have been concentrated in the top half of the income spectrum.</vt:lpstr>
      <vt:lpstr>Life expectance varies significantly by race, ethnicity and socio-economic status.</vt:lpstr>
      <vt:lpstr>Health Is a Key Factor in Retirement Decision for Many Workers</vt:lpstr>
      <vt:lpstr>Many Workers Age 60-67 Face Health and Physical Challenges to Working Longer</vt:lpstr>
      <vt:lpstr>There are significant health disparities by race and ethnicity.</vt:lpstr>
      <vt:lpstr>Disability Affecting Work in California by Age and Educational Attainment</vt:lpstr>
      <vt:lpstr>Even when older workers are healthy and willing, they may not be able to find work.</vt:lpstr>
      <vt:lpstr>Older workers are more likely to be unemployed long-term after they lose a job.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Retirement Age and Inequality</dc:title>
  <dc:creator>Ken Jacobs</dc:creator>
  <cp:lastModifiedBy>Ken Jacobs</cp:lastModifiedBy>
  <cp:revision>85</cp:revision>
  <dcterms:created xsi:type="dcterms:W3CDTF">2012-02-21T01:07:31Z</dcterms:created>
  <dcterms:modified xsi:type="dcterms:W3CDTF">2012-02-24T18:57:27Z</dcterms:modified>
</cp:coreProperties>
</file>