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50" r:id="rId2"/>
    <p:sldId id="374" r:id="rId3"/>
    <p:sldId id="379" r:id="rId4"/>
    <p:sldId id="380" r:id="rId5"/>
    <p:sldId id="381" r:id="rId6"/>
    <p:sldId id="383" r:id="rId7"/>
    <p:sldId id="382" r:id="rId8"/>
    <p:sldId id="385" r:id="rId9"/>
    <p:sldId id="372" r:id="rId10"/>
    <p:sldId id="386" r:id="rId11"/>
    <p:sldId id="394" r:id="rId12"/>
    <p:sldId id="397" r:id="rId13"/>
    <p:sldId id="364" r:id="rId14"/>
    <p:sldId id="398" r:id="rId15"/>
    <p:sldId id="393" r:id="rId16"/>
    <p:sldId id="399" r:id="rId17"/>
    <p:sldId id="389" r:id="rId18"/>
    <p:sldId id="390" r:id="rId19"/>
    <p:sldId id="391" r:id="rId20"/>
    <p:sldId id="400" r:id="rId21"/>
    <p:sldId id="401" r:id="rId22"/>
  </p:sldIdLst>
  <p:sldSz cx="9144000" cy="6858000" type="screen4x3"/>
  <p:notesSz cx="69469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606060"/>
    <a:srgbClr val="FFFFCC"/>
    <a:srgbClr val="000000"/>
    <a:srgbClr val="CCFFFF"/>
    <a:srgbClr val="660033"/>
    <a:srgbClr val="9999FF"/>
    <a:srgbClr val="00FFCC"/>
    <a:srgbClr val="166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Sheet1!$I$3</c:f>
              <c:strCache>
                <c:ptCount val="1"/>
                <c:pt idx="0">
                  <c:v>LTC1 Membership</c:v>
                </c:pt>
              </c:strCache>
            </c:strRef>
          </c:tx>
          <c:spPr>
            <a:ln>
              <a:solidFill>
                <a:schemeClr val="tx1">
                  <a:tint val="75000"/>
                  <a:shade val="95000"/>
                  <a:satMod val="105000"/>
                </a:schemeClr>
              </a:solidFill>
            </a:ln>
            <a:scene3d>
              <a:camera prst="orthographicFront"/>
              <a:lightRig rig="threePt" dir="t"/>
            </a:scene3d>
            <a:sp3d prstMaterial="matte">
              <a:bevelT w="101600" h="101600"/>
              <a:bevelB/>
            </a:sp3d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tint val="75000"/>
                    <a:shade val="95000"/>
                    <a:satMod val="105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101600" h="101600"/>
                <a:bevelB/>
              </a:sp3d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>
                    <a:tint val="75000"/>
                    <a:shade val="95000"/>
                    <a:satMod val="105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101600" h="101600"/>
                <a:bevelB/>
              </a:sp3d>
            </c:spPr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tx1">
                    <a:tint val="75000"/>
                    <a:shade val="95000"/>
                    <a:satMod val="105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101600" h="101600"/>
                <a:bevelB/>
              </a:sp3d>
            </c:spPr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>
                    <a:tint val="75000"/>
                    <a:shade val="95000"/>
                    <a:satMod val="105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101600" h="101600"/>
                <a:bevelB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800">
                        <a:latin typeface="+mn-lt"/>
                      </a:defRPr>
                    </a:pPr>
                    <a:r>
                      <a:rPr lang="en-US" sz="1800" dirty="0">
                        <a:latin typeface="Arial Narrow" pitchFamily="34" charset="0"/>
                      </a:rPr>
                      <a:t> 24,689 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dirty="0">
                        <a:latin typeface="Arial Narrow" pitchFamily="34" charset="0"/>
                      </a:rPr>
                      <a:t> 7,024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9116299050440934E-2"/>
                  <c:y val="-0.22618184514017708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latin typeface="Arial Narrow" pitchFamily="34" charset="0"/>
                      </a:rPr>
                      <a:t> 88,128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820927937007253E-2"/>
                  <c:y val="0.11728072875644167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latin typeface="Arial Narrow" pitchFamily="34" charset="0"/>
                      </a:rPr>
                      <a:t> 5,416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Sheet1!$I$6:$I$9</c:f>
              <c:strCache>
                <c:ptCount val="4"/>
                <c:pt idx="0">
                  <c:v>3-Yr BP</c:v>
                </c:pt>
                <c:pt idx="1">
                  <c:v>6-Yr BP</c:v>
                </c:pt>
                <c:pt idx="2">
                  <c:v>Lifetime BP</c:v>
                </c:pt>
                <c:pt idx="3">
                  <c:v>Partnership</c:v>
                </c:pt>
              </c:strCache>
            </c:strRef>
          </c:cat>
          <c:val>
            <c:numRef>
              <c:f>Sheet1!$K$6:$K$9</c:f>
              <c:numCache>
                <c:formatCode>_(* #,##0_);_(* \(#,##0\);_(* "-"??_);_(@_)</c:formatCode>
                <c:ptCount val="4"/>
                <c:pt idx="0">
                  <c:v>24689</c:v>
                </c:pt>
                <c:pt idx="1">
                  <c:v>7024</c:v>
                </c:pt>
                <c:pt idx="2">
                  <c:v>88128</c:v>
                </c:pt>
                <c:pt idx="3">
                  <c:v>5416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800" baseline="0">
                <a:solidFill>
                  <a:srgbClr val="606060"/>
                </a:solidFill>
                <a:latin typeface="Arial Narrow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aseline="0">
                <a:solidFill>
                  <a:srgbClr val="606060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800" baseline="0">
                <a:solidFill>
                  <a:srgbClr val="606060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800" baseline="0">
                <a:solidFill>
                  <a:srgbClr val="606060"/>
                </a:solidFill>
                <a:latin typeface="+mn-lt"/>
              </a:defRPr>
            </a:pPr>
            <a:endParaRPr lang="en-US"/>
          </a:p>
        </c:txPr>
      </c:legendEntry>
      <c:layout>
        <c:manualLayout>
          <c:xMode val="edge"/>
          <c:yMode val="edge"/>
          <c:x val="1.0170808879167475E-2"/>
          <c:y val="0.86381143090647561"/>
          <c:w val="0.95663456894721044"/>
          <c:h val="6.4380634984089372E-2"/>
        </c:manualLayout>
      </c:layout>
      <c:overlay val="0"/>
      <c:txPr>
        <a:bodyPr/>
        <a:lstStyle/>
        <a:p>
          <a:pPr>
            <a:defRPr sz="1100" baseline="0">
              <a:solidFill>
                <a:srgbClr val="606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6" tIns="46368" rIns="92736" bIns="4636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6" tIns="46368" rIns="92736" bIns="463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6" tIns="46368" rIns="92736" bIns="4636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6" tIns="46368" rIns="92736" bIns="463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74ECB88-0ED3-4908-88B6-B3D8209358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82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6" tIns="46368" rIns="92736" bIns="4636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6" tIns="46368" rIns="92736" bIns="463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408488"/>
            <a:ext cx="50927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6" tIns="46368" rIns="92736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6" tIns="46368" rIns="92736" bIns="4636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6" tIns="46368" rIns="92736" bIns="463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E91B5C1-4280-48F5-85E8-AF84B7E045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984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1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1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1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ED2C438-AE4A-471F-A617-EB6686B5ECFD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057400"/>
            <a:ext cx="8305800" cy="1752600"/>
          </a:xfrm>
        </p:spPr>
        <p:txBody>
          <a:bodyPr/>
          <a:lstStyle>
            <a:lvl1pPr algn="ctr"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305800" cy="1371600"/>
          </a:xfrm>
        </p:spPr>
        <p:txBody>
          <a:bodyPr/>
          <a:lstStyle>
            <a:lvl1pPr marL="0" indent="0" algn="ctr">
              <a:buFontTx/>
              <a:buNone/>
              <a:defRPr sz="3000" i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243884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1000" y="1905000"/>
            <a:ext cx="83058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13C28-634E-48D5-975F-541A311F4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Pension Reform Discussion </a:t>
            </a:r>
          </a:p>
        </p:txBody>
      </p:sp>
    </p:spTree>
    <p:extLst>
      <p:ext uri="{BB962C8B-B14F-4D97-AF65-F5344CB8AC3E}">
        <p14:creationId xmlns:p14="http://schemas.microsoft.com/office/powerpoint/2010/main" val="277117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058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943600" y="1752600"/>
            <a:ext cx="2743200" cy="3962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1752600"/>
            <a:ext cx="5105400" cy="3962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66EBE-AE47-41F5-AB55-48E26D270E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CalPERS Long-Term Care Program</a:t>
            </a:r>
          </a:p>
        </p:txBody>
      </p:sp>
    </p:spTree>
    <p:extLst>
      <p:ext uri="{BB962C8B-B14F-4D97-AF65-F5344CB8AC3E}">
        <p14:creationId xmlns:p14="http://schemas.microsoft.com/office/powerpoint/2010/main" val="13099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381000" y="1981200"/>
            <a:ext cx="8305800" cy="3733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8490B-023E-4E73-A766-BF1B27DE8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Pension Reform Discussion </a:t>
            </a:r>
          </a:p>
        </p:txBody>
      </p:sp>
    </p:spTree>
    <p:extLst>
      <p:ext uri="{BB962C8B-B14F-4D97-AF65-F5344CB8AC3E}">
        <p14:creationId xmlns:p14="http://schemas.microsoft.com/office/powerpoint/2010/main" val="399982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381000" y="1981200"/>
            <a:ext cx="8305800" cy="3733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8220-9CE6-45EF-BF48-374E4427C0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Pension Reform Discussion </a:t>
            </a:r>
          </a:p>
        </p:txBody>
      </p:sp>
    </p:spTree>
    <p:extLst>
      <p:ext uri="{BB962C8B-B14F-4D97-AF65-F5344CB8AC3E}">
        <p14:creationId xmlns:p14="http://schemas.microsoft.com/office/powerpoint/2010/main" val="354894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1715-ACD1-41BD-A74A-3E79944BBF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Pension Reform Discussion </a:t>
            </a:r>
          </a:p>
        </p:txBody>
      </p:sp>
    </p:spTree>
    <p:extLst>
      <p:ext uri="{BB962C8B-B14F-4D97-AF65-F5344CB8AC3E}">
        <p14:creationId xmlns:p14="http://schemas.microsoft.com/office/powerpoint/2010/main" val="118832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990600"/>
            <a:ext cx="8305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9F72-2B92-4D54-878E-60D55A74CC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Pension Reform Discussion </a:t>
            </a:r>
          </a:p>
        </p:txBody>
      </p:sp>
    </p:spTree>
    <p:extLst>
      <p:ext uri="{BB962C8B-B14F-4D97-AF65-F5344CB8AC3E}">
        <p14:creationId xmlns:p14="http://schemas.microsoft.com/office/powerpoint/2010/main" val="345783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35EA5-8A5A-43F4-AD70-3E293C9753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Pension Reform Discussion </a:t>
            </a:r>
          </a:p>
        </p:txBody>
      </p:sp>
    </p:spTree>
    <p:extLst>
      <p:ext uri="{BB962C8B-B14F-4D97-AF65-F5344CB8AC3E}">
        <p14:creationId xmlns:p14="http://schemas.microsoft.com/office/powerpoint/2010/main" val="391726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90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92AC"/>
                </a:solidFill>
                <a:latin typeface="Arial Narrow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E357AAB-3B53-4C45-B600-9663F95329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" y="228600"/>
            <a:ext cx="830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166494"/>
                </a:solidFill>
                <a:latin typeface="Arial Narrow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Pension Reform Discussion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0606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06060"/>
          </a:solidFill>
          <a:latin typeface="Arial Narrow" charset="0"/>
          <a:ea typeface="MS PGothic" pitchFamily="34" charset="-128"/>
          <a:cs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06060"/>
          </a:solidFill>
          <a:latin typeface="Arial Narrow" charset="0"/>
          <a:ea typeface="MS PGothic" pitchFamily="34" charset="-128"/>
          <a:cs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06060"/>
          </a:solidFill>
          <a:latin typeface="Arial Narrow" charset="0"/>
          <a:ea typeface="MS PGothic" pitchFamily="34" charset="-128"/>
          <a:cs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06060"/>
          </a:solidFill>
          <a:latin typeface="Arial Narrow" charset="0"/>
          <a:ea typeface="MS PGothic" pitchFamily="34" charset="-128"/>
          <a:cs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charset="0"/>
          <a:ea typeface="ＭＳ Ｐゴシック" pitchFamily="1" charset="-128"/>
          <a:cs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charset="0"/>
          <a:ea typeface="ＭＳ Ｐゴシック" pitchFamily="1" charset="-128"/>
          <a:cs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charset="0"/>
          <a:ea typeface="ＭＳ Ｐゴシック" pitchFamily="1" charset="-128"/>
          <a:cs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60606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-"/>
        <a:defRPr sz="2600">
          <a:solidFill>
            <a:srgbClr val="606060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06060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-"/>
        <a:defRPr sz="2200">
          <a:solidFill>
            <a:srgbClr val="606060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Title Page_CalAPRS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974975"/>
            <a:ext cx="8305800" cy="987425"/>
          </a:xfrm>
        </p:spPr>
        <p:txBody>
          <a:bodyPr/>
          <a:lstStyle/>
          <a:p>
            <a:pPr algn="l" eaLnBrk="1" hangingPunct="1"/>
            <a:r>
              <a:rPr lang="en-US" sz="3200" smtClean="0"/>
              <a:t>CalPERS Long-Term </a:t>
            </a:r>
            <a:r>
              <a:rPr lang="en-US" sz="3200" dirty="0" smtClean="0"/>
              <a:t>Care Program Update</a:t>
            </a:r>
            <a:br>
              <a:rPr lang="en-US" sz="32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Presented to </a:t>
            </a:r>
            <a:br>
              <a:rPr lang="en-US" sz="1800" dirty="0" smtClean="0"/>
            </a:br>
            <a:r>
              <a:rPr lang="en-US" sz="1800" dirty="0" smtClean="0"/>
              <a:t>California </a:t>
            </a:r>
            <a:r>
              <a:rPr lang="en-US" sz="1800" dirty="0"/>
              <a:t>State Legislature</a:t>
            </a:r>
            <a:br>
              <a:rPr lang="en-US" sz="1800" dirty="0"/>
            </a:br>
            <a:r>
              <a:rPr lang="en-US" sz="1800" dirty="0"/>
              <a:t>March 15, 2013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000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10287000" cy="1116013"/>
          </a:xfrm>
        </p:spPr>
        <p:txBody>
          <a:bodyPr/>
          <a:lstStyle/>
          <a:p>
            <a:pPr algn="l" eaLnBrk="1" hangingPunct="1"/>
            <a:endParaRPr lang="en-US" sz="2400" dirty="0" smtClean="0"/>
          </a:p>
          <a:p>
            <a:pPr algn="l"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914400"/>
          </a:xfrm>
        </p:spPr>
        <p:txBody>
          <a:bodyPr/>
          <a:lstStyle/>
          <a:p>
            <a:r>
              <a:rPr lang="en-US" dirty="0"/>
              <a:t>Clinical Profile of Those Who </a:t>
            </a:r>
            <a:r>
              <a:rPr lang="en-US" dirty="0" smtClean="0"/>
              <a:t>Recover</a:t>
            </a:r>
            <a:endParaRPr lang="en-US" sz="2800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0D03362-2522-4CFF-8BC7-7D681CC13487}" type="slidenum">
              <a:rPr lang="en-US" sz="1400" smtClean="0">
                <a:solidFill>
                  <a:srgbClr val="8992AC"/>
                </a:solidFill>
                <a:latin typeface="Arial Narrow" pitchFamily="34" charset="0"/>
              </a:rPr>
              <a:pPr/>
              <a:t>10</a:t>
            </a:fld>
            <a:endParaRPr lang="en-US" sz="1400" smtClean="0">
              <a:solidFill>
                <a:srgbClr val="8992AC"/>
              </a:solidFill>
              <a:latin typeface="Arial Narrow" pitchFamily="34" charset="0"/>
            </a:endParaRPr>
          </a:p>
        </p:txBody>
      </p:sp>
      <p:sp>
        <p:nvSpPr>
          <p:cNvPr id="12322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dirty="0"/>
              <a:t>CalPERS Long-Term Care Program</a:t>
            </a:r>
            <a:endParaRPr lang="en-US" sz="1400" dirty="0">
              <a:solidFill>
                <a:srgbClr val="166494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57200" y="1563032"/>
            <a:ext cx="7970521" cy="40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299" tIns="17299" rIns="17299" bIns="17299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64931">
              <a:spcBef>
                <a:spcPts val="284"/>
              </a:spcBef>
              <a:spcAft>
                <a:spcPts val="378"/>
              </a:spcAft>
              <a:buClr>
                <a:schemeClr val="accent5">
                  <a:lumMod val="50000"/>
                </a:schemeClr>
              </a:buClr>
            </a:pPr>
            <a:r>
              <a:rPr lang="en-US" kern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Claimants with 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fractures </a:t>
            </a:r>
            <a:r>
              <a:rPr lang="en-US" kern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and 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injuries </a:t>
            </a:r>
            <a:r>
              <a:rPr lang="en-US" kern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have the </a:t>
            </a: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highest recovery rate</a:t>
            </a:r>
            <a:endParaRPr lang="en-US" kern="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644434"/>
              </p:ext>
            </p:extLst>
          </p:nvPr>
        </p:nvGraphicFramePr>
        <p:xfrm>
          <a:off x="457200" y="2011680"/>
          <a:ext cx="68580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525"/>
                <a:gridCol w="2395475"/>
              </a:tblGrid>
              <a:tr h="27362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CC"/>
                          </a:solidFill>
                        </a:rPr>
                        <a:t>Disabling Condition</a:t>
                      </a:r>
                      <a:endParaRPr lang="en-US" sz="1200" b="1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CC"/>
                          </a:solidFill>
                        </a:rPr>
                        <a:t>% of all</a:t>
                      </a:r>
                      <a:r>
                        <a:rPr lang="en-US" sz="1200" b="1" baseline="0" dirty="0" smtClean="0">
                          <a:solidFill>
                            <a:srgbClr val="FFFFCC"/>
                          </a:solidFill>
                        </a:rPr>
                        <a:t> Recoveries</a:t>
                      </a:r>
                      <a:endParaRPr lang="en-US" sz="1200" b="1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</a:tr>
              <a:tr h="353638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Fractures and Injuries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17%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</a:tr>
              <a:tr h="353638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Stroke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11%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</a:tr>
              <a:tr h="353638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Cancer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10%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</a:tr>
              <a:tr h="353638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Pure Dementia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9%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</a:tr>
              <a:tr h="353638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Arthritis, Rheumatic Disease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6%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</a:tr>
              <a:tr h="353638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Disorders of the Spine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5%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</a:tr>
              <a:tr h="353638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Respiratory</a:t>
                      </a:r>
                      <a:r>
                        <a:rPr lang="en-US" sz="1800" b="0" baseline="0" dirty="0" smtClean="0">
                          <a:solidFill>
                            <a:srgbClr val="606060"/>
                          </a:solidFill>
                        </a:rPr>
                        <a:t> Disease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4%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</a:tr>
              <a:tr h="353638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Cardiomyopathy, CHF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3%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</a:tr>
              <a:tr h="353638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Parkinson’s Disease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3%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</a:tr>
              <a:tr h="353638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Orthopedic Complications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2%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610600" cy="838200"/>
          </a:xfrm>
        </p:spPr>
        <p:txBody>
          <a:bodyPr/>
          <a:lstStyle/>
          <a:p>
            <a:r>
              <a:rPr lang="en-US" dirty="0"/>
              <a:t>Claimants Paid by Service </a:t>
            </a:r>
            <a:r>
              <a:rPr lang="en-US" dirty="0" smtClean="0"/>
              <a:t>Type</a:t>
            </a:r>
            <a:br>
              <a:rPr lang="en-US" dirty="0" smtClean="0"/>
            </a:br>
            <a:r>
              <a:rPr lang="en-US" sz="1800" dirty="0" smtClean="0"/>
              <a:t> January – December 2012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6C6A538-4E08-4B01-BB0C-D75CAF17A632}" type="slidenum">
              <a:rPr lang="en-US" sz="1400" smtClean="0">
                <a:solidFill>
                  <a:srgbClr val="8992AC"/>
                </a:solidFill>
                <a:latin typeface="Arial Narrow" pitchFamily="34" charset="0"/>
              </a:rPr>
              <a:pPr/>
              <a:t>11</a:t>
            </a:fld>
            <a:endParaRPr lang="en-US" sz="1400" smtClean="0">
              <a:solidFill>
                <a:srgbClr val="8992AC"/>
              </a:solidFill>
              <a:latin typeface="Arial Narrow" pitchFamily="34" charset="0"/>
            </a:endParaRP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dirty="0"/>
              <a:t>CalPERS Long-Term Care Program</a:t>
            </a:r>
            <a:endParaRPr lang="en-US" sz="1400" dirty="0">
              <a:solidFill>
                <a:srgbClr val="166494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57199" y="1981200"/>
            <a:ext cx="8153401" cy="7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299" tIns="17299" rIns="17299" bIns="17299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defTabSz="864931">
              <a:spcBef>
                <a:spcPts val="284"/>
              </a:spcBef>
              <a:spcAft>
                <a:spcPts val="378"/>
              </a:spcAft>
              <a:buClr>
                <a:srgbClr val="002B5C">
                  <a:lumMod val="50000"/>
                </a:srgbClr>
              </a:buClr>
            </a:pPr>
            <a:r>
              <a:rPr lang="en-US" kern="0" dirty="0" smtClean="0">
                <a:solidFill>
                  <a:srgbClr val="606060"/>
                </a:solidFill>
                <a:latin typeface="Arial"/>
              </a:rPr>
              <a:t>Alternative Living Facilities* (ALF) account for the highest number of paid claims</a:t>
            </a:r>
            <a:endParaRPr lang="en-US" kern="0" dirty="0">
              <a:solidFill>
                <a:srgbClr val="606060"/>
              </a:solidFill>
              <a:latin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082903"/>
              </p:ext>
            </p:extLst>
          </p:nvPr>
        </p:nvGraphicFramePr>
        <p:xfrm>
          <a:off x="493984" y="3010409"/>
          <a:ext cx="7811816" cy="2628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/>
                <a:gridCol w="925033"/>
                <a:gridCol w="1247983"/>
                <a:gridCol w="1295400"/>
                <a:gridCol w="1143000"/>
                <a:gridCol w="1219200"/>
                <a:gridCol w="1066800"/>
              </a:tblGrid>
              <a:tr h="21195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606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 Quarterly Claims Paid by Service Type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523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</a:rPr>
                        <a:t>Nursing Home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</a:rPr>
                        <a:t>Home Health Care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</a:rPr>
                        <a:t>Alternative Living Facility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</a:rPr>
                        <a:t>Respite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</a:rPr>
                        <a:t>Other Benefits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</a:rPr>
                        <a:t>Total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606060"/>
                          </a:solidFill>
                          <a:effectLst/>
                        </a:rPr>
                        <a:t>1st Quarter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606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1,884</a:t>
                      </a:r>
                      <a:endParaRPr lang="en-US" sz="1800" dirty="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606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5,746</a:t>
                      </a:r>
                      <a:endParaRPr lang="en-US" sz="1800" dirty="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606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6,367</a:t>
                      </a:r>
                      <a:endParaRPr lang="en-US" sz="1800" dirty="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606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</a:t>
                      </a:r>
                      <a:endParaRPr lang="en-US" sz="1800" dirty="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606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133</a:t>
                      </a:r>
                      <a:endParaRPr lang="en-US" sz="1800" dirty="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606060"/>
                          </a:solidFill>
                          <a:effectLst/>
                          <a:latin typeface="+mn-lt"/>
                        </a:rPr>
                        <a:t>14,332</a:t>
                      </a:r>
                      <a:endParaRPr lang="en-US" sz="1800" dirty="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</a:rPr>
                        <a:t>2nd Quarter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606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1,739</a:t>
                      </a:r>
                      <a:endParaRPr lang="en-US" sz="1800" dirty="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606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5,894</a:t>
                      </a:r>
                      <a:endParaRPr lang="en-US" sz="1800" dirty="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606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6,406</a:t>
                      </a:r>
                      <a:endParaRPr lang="en-US" sz="1800" dirty="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606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195</a:t>
                      </a:r>
                      <a:endParaRPr lang="en-US" sz="1800" dirty="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606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140</a:t>
                      </a:r>
                      <a:endParaRPr lang="en-US" sz="1800" dirty="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606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606060"/>
                          </a:solidFill>
                          <a:effectLst/>
                          <a:latin typeface="+mn-lt"/>
                        </a:rPr>
                        <a:t>14,374</a:t>
                      </a:r>
                      <a:endParaRPr lang="en-US" sz="1800" dirty="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</a:rPr>
                        <a:t>3rd Quarter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606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1,819</a:t>
                      </a:r>
                      <a:endParaRPr lang="en-US" sz="180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606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6,042</a:t>
                      </a:r>
                      <a:endParaRPr lang="en-US" sz="1800" dirty="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606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6,569</a:t>
                      </a:r>
                      <a:endParaRPr lang="en-US" sz="180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606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238</a:t>
                      </a:r>
                      <a:endParaRPr lang="en-US" sz="180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606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137</a:t>
                      </a:r>
                      <a:endParaRPr lang="en-US" sz="1800" dirty="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606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606060"/>
                          </a:solidFill>
                          <a:effectLst/>
                          <a:latin typeface="+mn-lt"/>
                        </a:rPr>
                        <a:t>14,805</a:t>
                      </a:r>
                      <a:endParaRPr lang="en-US" sz="1800" dirty="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</a:rPr>
                        <a:t>4th Quarter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606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1,901</a:t>
                      </a:r>
                      <a:endParaRPr lang="en-US" sz="180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606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6,123</a:t>
                      </a:r>
                      <a:endParaRPr lang="en-US" sz="180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606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6,909</a:t>
                      </a:r>
                      <a:endParaRPr lang="en-US" sz="1800" dirty="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606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196</a:t>
                      </a:r>
                      <a:endParaRPr lang="en-US" sz="180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606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158</a:t>
                      </a:r>
                      <a:endParaRPr lang="en-US" sz="1800" dirty="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606060"/>
                          </a:solidFill>
                          <a:effectLst/>
                          <a:latin typeface="+mn-lt"/>
                        </a:rPr>
                        <a:t>15,287</a:t>
                      </a:r>
                      <a:endParaRPr lang="en-US" sz="1800" dirty="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</a:rPr>
                        <a:t>Grand Total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606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7,343</a:t>
                      </a:r>
                      <a:endParaRPr lang="en-US" sz="1800" dirty="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606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23,805</a:t>
                      </a:r>
                      <a:endParaRPr lang="en-US" sz="180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606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26,251</a:t>
                      </a:r>
                      <a:endParaRPr lang="en-US" sz="1800" dirty="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606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831</a:t>
                      </a:r>
                      <a:endParaRPr lang="en-US" sz="1800" dirty="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606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568</a:t>
                      </a:r>
                      <a:endParaRPr lang="en-US" sz="1800" dirty="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606060"/>
                          </a:solidFill>
                          <a:effectLst/>
                          <a:latin typeface="+mn-lt"/>
                        </a:rPr>
                        <a:t>58,798</a:t>
                      </a:r>
                      <a:endParaRPr lang="en-US" sz="1800" dirty="0">
                        <a:solidFill>
                          <a:srgbClr val="606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335643" y="5800198"/>
            <a:ext cx="8348271" cy="21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299" tIns="17299" rIns="17299" bIns="17299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defTabSz="864931">
              <a:spcBef>
                <a:spcPts val="284"/>
              </a:spcBef>
              <a:spcAft>
                <a:spcPts val="378"/>
              </a:spcAft>
              <a:buClr>
                <a:srgbClr val="002B5C">
                  <a:lumMod val="50000"/>
                </a:srgbClr>
              </a:buClr>
            </a:pPr>
            <a:r>
              <a:rPr lang="en-US" sz="12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*</a:t>
            </a:r>
            <a:r>
              <a:rPr lang="en-US" sz="12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ALFs include: Residential Care Facilities, Group Homes, Adult Foster Homes</a:t>
            </a:r>
            <a:r>
              <a:rPr 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 </a:t>
            </a:r>
            <a:r>
              <a:rPr lang="en-US" sz="12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among others.</a:t>
            </a:r>
            <a:endParaRPr lang="en-US" sz="1200" kern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1143000"/>
          </a:xfrm>
        </p:spPr>
        <p:txBody>
          <a:bodyPr/>
          <a:lstStyle/>
          <a:p>
            <a:r>
              <a:rPr lang="en-US" dirty="0"/>
              <a:t>Claim Dollars Paid by Service Type</a:t>
            </a:r>
            <a:br>
              <a:rPr lang="en-US" dirty="0"/>
            </a:br>
            <a:r>
              <a:rPr lang="en-US" sz="1800" dirty="0" smtClean="0"/>
              <a:t>January – </a:t>
            </a:r>
            <a:r>
              <a:rPr lang="en-US" sz="1800" dirty="0"/>
              <a:t>December </a:t>
            </a:r>
            <a:r>
              <a:rPr lang="en-US" sz="1800" dirty="0" smtClean="0"/>
              <a:t>2012</a:t>
            </a:r>
            <a:endParaRPr lang="en-US" dirty="0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0924B81-E786-4991-9671-D26D4A24BB10}" type="slidenum">
              <a:rPr lang="en-US" sz="1400" smtClean="0">
                <a:solidFill>
                  <a:srgbClr val="8992AC"/>
                </a:solidFill>
                <a:latin typeface="Arial Narrow" pitchFamily="34" charset="0"/>
              </a:rPr>
              <a:pPr/>
              <a:t>12</a:t>
            </a:fld>
            <a:endParaRPr lang="en-US" sz="1400" smtClean="0">
              <a:solidFill>
                <a:srgbClr val="8992AC"/>
              </a:solidFill>
              <a:latin typeface="Arial Narrow" pitchFamily="34" charset="0"/>
            </a:endParaRP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dirty="0"/>
              <a:t>CalPERS Long-Term Care Program</a:t>
            </a:r>
            <a:endParaRPr lang="en-US" sz="1400" dirty="0">
              <a:solidFill>
                <a:srgbClr val="166494"/>
              </a:solidFill>
              <a:latin typeface="Arial Narrow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985216"/>
              </p:ext>
            </p:extLst>
          </p:nvPr>
        </p:nvGraphicFramePr>
        <p:xfrm>
          <a:off x="381000" y="2999477"/>
          <a:ext cx="8305800" cy="2639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"/>
                <a:gridCol w="1219200"/>
                <a:gridCol w="1295400"/>
                <a:gridCol w="1371600"/>
                <a:gridCol w="1219200"/>
                <a:gridCol w="990600"/>
                <a:gridCol w="1371600"/>
              </a:tblGrid>
              <a:tr h="21195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606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 Quarterly Claims Paid by Service Type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523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606060"/>
                          </a:solidFill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</a:rPr>
                        <a:t>Nursing Home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</a:rPr>
                        <a:t>Home Health Care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</a:rPr>
                        <a:t>Alternative Living Facility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</a:rPr>
                        <a:t>Respite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</a:rPr>
                        <a:t>Other Benefits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606060"/>
                          </a:solidFill>
                          <a:effectLst/>
                        </a:rPr>
                        <a:t>Total</a:t>
                      </a:r>
                      <a:endParaRPr lang="en-US" sz="105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606060"/>
                          </a:solidFill>
                          <a:effectLst/>
                        </a:rPr>
                        <a:t>1st Quarter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$8,581,958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$13,441,661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$21,634,860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$688,163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$110,358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$44,457,000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</a:rPr>
                        <a:t>2nd Quarter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$8,026,253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$12,488,417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$21,402,306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$631,857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$118,652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$42,667,484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</a:rPr>
                        <a:t>3rd Quarter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$8,448,652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$13,674,068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$23,322,565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$519,795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$131,886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$46,096,966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</a:rPr>
                        <a:t>4th Quarter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$8,716,191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$14,741,466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$24,633,289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$601,328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$139,142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$48,831,416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</a:rPr>
                        <a:t>Grand Total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$33,773,054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$54,345,612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$90,993,020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$2,441,143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$500,038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606060"/>
                          </a:solidFill>
                          <a:effectLst/>
                        </a:rPr>
                        <a:t>$182,052,866 </a:t>
                      </a:r>
                      <a:endParaRPr lang="en-US" sz="1600" dirty="0">
                        <a:solidFill>
                          <a:srgbClr val="606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6" marR="51086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335643" y="5800198"/>
            <a:ext cx="8348271" cy="21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299" tIns="17299" rIns="17299" bIns="17299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defTabSz="864931">
              <a:spcBef>
                <a:spcPts val="284"/>
              </a:spcBef>
              <a:spcAft>
                <a:spcPts val="378"/>
              </a:spcAft>
              <a:buClr>
                <a:srgbClr val="002B5C">
                  <a:lumMod val="50000"/>
                </a:srgbClr>
              </a:buClr>
            </a:pPr>
            <a:r>
              <a:rPr lang="en-US" sz="12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*ALFs include: Residential Care Facilities, Group Homes, Adult Foster Homes</a:t>
            </a:r>
            <a:r>
              <a:rPr 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 </a:t>
            </a:r>
            <a:r>
              <a:rPr lang="en-US" sz="12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among others.</a:t>
            </a:r>
            <a:endParaRPr lang="en-US" sz="1200" kern="0" dirty="0">
              <a:solidFill>
                <a:srgbClr val="000000">
                  <a:lumMod val="65000"/>
                  <a:lumOff val="35000"/>
                </a:srgbClr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57199" y="2045800"/>
            <a:ext cx="8153401" cy="7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299" tIns="17299" rIns="17299" bIns="17299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defTabSz="864931">
              <a:spcBef>
                <a:spcPts val="284"/>
              </a:spcBef>
              <a:spcAft>
                <a:spcPts val="378"/>
              </a:spcAft>
              <a:buClr>
                <a:srgbClr val="002B5C">
                  <a:lumMod val="50000"/>
                </a:srgbClr>
              </a:buClr>
            </a:pPr>
            <a:r>
              <a:rPr lang="en-US" kern="0" dirty="0" smtClean="0">
                <a:solidFill>
                  <a:srgbClr val="606060"/>
                </a:solidFill>
                <a:latin typeface="Arial"/>
              </a:rPr>
              <a:t>Alternative Living Facilities* (ALF) account for the highest paid dollar amount</a:t>
            </a:r>
            <a:endParaRPr lang="en-US" kern="0" dirty="0">
              <a:solidFill>
                <a:srgbClr val="60606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838200"/>
          </a:xfrm>
        </p:spPr>
        <p:txBody>
          <a:bodyPr/>
          <a:lstStyle/>
          <a:p>
            <a:r>
              <a:rPr lang="en-US" dirty="0"/>
              <a:t>Average Time on Claim</a:t>
            </a: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E4EA19A-1D09-4A42-86A7-4CCA9216F939}" type="slidenum">
              <a:rPr lang="en-US" sz="1400" smtClean="0">
                <a:solidFill>
                  <a:srgbClr val="8992AC"/>
                </a:solidFill>
                <a:latin typeface="Arial Narrow" pitchFamily="34" charset="0"/>
              </a:rPr>
              <a:pPr/>
              <a:t>13</a:t>
            </a:fld>
            <a:endParaRPr lang="en-US" sz="1400" smtClean="0">
              <a:solidFill>
                <a:srgbClr val="8992AC"/>
              </a:solidFill>
              <a:latin typeface="Arial Narrow" pitchFamily="34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dirty="0"/>
              <a:t>CalPERS Long-Term Care Program</a:t>
            </a:r>
            <a:endParaRPr lang="en-US" sz="1400" dirty="0">
              <a:solidFill>
                <a:srgbClr val="166494"/>
              </a:solidFill>
              <a:latin typeface="Arial Narrow" pitchFamily="34" charset="0"/>
            </a:endParaRPr>
          </a:p>
        </p:txBody>
      </p:sp>
      <p:sp>
        <p:nvSpPr>
          <p:cNvPr id="15365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1000" y="1676400"/>
            <a:ext cx="8305800" cy="1066800"/>
          </a:xfrm>
        </p:spPr>
        <p:txBody>
          <a:bodyPr/>
          <a:lstStyle/>
          <a:p>
            <a:pPr defTabSz="864931">
              <a:spcBef>
                <a:spcPts val="284"/>
              </a:spcBef>
              <a:spcAft>
                <a:spcPts val="378"/>
              </a:spcAft>
              <a:buClr>
                <a:srgbClr val="002B5C">
                  <a:lumMod val="50000"/>
                </a:srgbClr>
              </a:buClr>
            </a:pPr>
            <a:r>
              <a:rPr lang="en-US" dirty="0" smtClean="0"/>
              <a:t>Recovery – 9 </a:t>
            </a:r>
            <a:r>
              <a:rPr lang="en-US" dirty="0"/>
              <a:t>Months</a:t>
            </a:r>
          </a:p>
          <a:p>
            <a:pPr defTabSz="864931">
              <a:spcBef>
                <a:spcPts val="284"/>
              </a:spcBef>
              <a:spcAft>
                <a:spcPts val="378"/>
              </a:spcAft>
              <a:buClr>
                <a:srgbClr val="002B5C">
                  <a:lumMod val="50000"/>
                </a:srgbClr>
              </a:buClr>
            </a:pPr>
            <a:r>
              <a:rPr lang="en-US" dirty="0" smtClean="0"/>
              <a:t>Death</a:t>
            </a:r>
            <a:r>
              <a:rPr lang="en-US" dirty="0"/>
              <a:t> – </a:t>
            </a:r>
            <a:r>
              <a:rPr lang="en-US" dirty="0" smtClean="0"/>
              <a:t>17.7 </a:t>
            </a:r>
            <a:r>
              <a:rPr lang="en-US" dirty="0"/>
              <a:t>Months</a:t>
            </a:r>
          </a:p>
          <a:p>
            <a:pPr marL="0" indent="0">
              <a:buFontTx/>
              <a:buNone/>
            </a:pPr>
            <a:endParaRPr lang="en-US" dirty="0" smtClean="0"/>
          </a:p>
        </p:txBody>
      </p:sp>
      <p:graphicFrame>
        <p:nvGraphicFramePr>
          <p:cNvPr id="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978514"/>
              </p:ext>
            </p:extLst>
          </p:nvPr>
        </p:nvGraphicFramePr>
        <p:xfrm>
          <a:off x="533400" y="2819401"/>
          <a:ext cx="8091487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Worksheet" r:id="rId4" imgW="9658449" imgH="4133965" progId="Excel.Sheet.8">
                  <p:embed/>
                </p:oleObj>
              </mc:Choice>
              <mc:Fallback>
                <p:oleObj name="Worksheet" r:id="rId4" imgW="9658449" imgH="4133965" progId="Excel.Sheet.8">
                  <p:embed/>
                  <p:pic>
                    <p:nvPicPr>
                      <p:cNvPr id="0" name="Char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19401"/>
                        <a:ext cx="8091487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CalPERS LTC</a:t>
            </a:r>
            <a:r>
              <a:rPr lang="en-US" sz="3200" dirty="0"/>
              <a:t>1</a:t>
            </a:r>
            <a:r>
              <a:rPr lang="en-US" dirty="0"/>
              <a:t> Plan Membership</a:t>
            </a: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82385C4-E0E8-4267-8EF3-052E0EEE9FDA}" type="slidenum">
              <a:rPr lang="en-US" sz="1400" smtClean="0">
                <a:solidFill>
                  <a:srgbClr val="8992AC"/>
                </a:solidFill>
                <a:latin typeface="Arial Narrow" pitchFamily="34" charset="0"/>
              </a:rPr>
              <a:pPr/>
              <a:t>14</a:t>
            </a:fld>
            <a:endParaRPr lang="en-US" sz="1400" smtClean="0">
              <a:solidFill>
                <a:srgbClr val="8992AC"/>
              </a:solidFill>
              <a:latin typeface="Arial Narrow" pitchFamily="34" charset="0"/>
            </a:endParaRPr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dirty="0"/>
              <a:t>CalPERS Long-Term Care Program</a:t>
            </a:r>
            <a:endParaRPr lang="en-US" sz="1400" dirty="0">
              <a:solidFill>
                <a:srgbClr val="166494"/>
              </a:solidFill>
              <a:latin typeface="Arial Narrow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555565"/>
              </p:ext>
            </p:extLst>
          </p:nvPr>
        </p:nvGraphicFramePr>
        <p:xfrm>
          <a:off x="609600" y="1828800"/>
          <a:ext cx="6371273" cy="402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39159" y="556259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200" dirty="0" smtClean="0"/>
          </a:p>
          <a:p>
            <a:pPr algn="ctr"/>
            <a:r>
              <a:rPr lang="en-US" sz="1200" dirty="0" smtClean="0">
                <a:solidFill>
                  <a:srgbClr val="606060"/>
                </a:solidFill>
              </a:rPr>
              <a:t>Total LTC1 Membership =125,257</a:t>
            </a:r>
          </a:p>
          <a:p>
            <a:pPr algn="r"/>
            <a:r>
              <a:rPr lang="en-US" sz="1200" dirty="0" smtClean="0"/>
              <a:t>			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9144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Funding Challenge Is Not Unique</a:t>
            </a: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FE1EB1F-59F1-47CA-9704-8FBDB6C699CC}" type="slidenum">
              <a:rPr lang="en-US" sz="1400" smtClean="0">
                <a:solidFill>
                  <a:srgbClr val="8992AC"/>
                </a:solidFill>
                <a:latin typeface="Arial Narrow" pitchFamily="34" charset="0"/>
              </a:rPr>
              <a:pPr/>
              <a:t>15</a:t>
            </a:fld>
            <a:endParaRPr lang="en-US" sz="1400" smtClean="0">
              <a:solidFill>
                <a:srgbClr val="8992AC"/>
              </a:solidFill>
              <a:latin typeface="Arial Narrow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dirty="0"/>
              <a:t>CalPERS Long-Term Care Program</a:t>
            </a:r>
            <a:endParaRPr lang="en-US" sz="1400" dirty="0">
              <a:solidFill>
                <a:srgbClr val="166494"/>
              </a:solidFill>
              <a:latin typeface="Arial Narrow" pitchFamily="34" charset="0"/>
            </a:endParaRPr>
          </a:p>
        </p:txBody>
      </p:sp>
      <p:sp>
        <p:nvSpPr>
          <p:cNvPr id="23557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Similar to other </a:t>
            </a:r>
            <a:r>
              <a:rPr lang="en-US" dirty="0" smtClean="0"/>
              <a:t>LTC insurance </a:t>
            </a:r>
            <a:r>
              <a:rPr lang="en-US" dirty="0"/>
              <a:t>companies, the </a:t>
            </a:r>
            <a:r>
              <a:rPr lang="en-US" dirty="0" smtClean="0"/>
              <a:t>CalPERS LTC </a:t>
            </a:r>
            <a:r>
              <a:rPr lang="en-US" dirty="0"/>
              <a:t>Program has experienced: 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Worse-than-expected </a:t>
            </a:r>
            <a:r>
              <a:rPr lang="en-US" sz="2400" dirty="0"/>
              <a:t>morbidity (i.e., claims), due in part to less stringent underwriting standards in the mid-1990’s 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Higher-than-expected </a:t>
            </a:r>
            <a:r>
              <a:rPr lang="en-US" sz="2400" dirty="0"/>
              <a:t>claims incidence 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Lower-than-expected </a:t>
            </a:r>
            <a:r>
              <a:rPr lang="en-US" sz="2400" dirty="0"/>
              <a:t>investment income 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US" dirty="0" smtClean="0">
                <a:ea typeface="ヒラギノ角ゴ Pro W3" charset="-128"/>
                <a:cs typeface="Arial Narrow" pitchFamily="34" charset="0"/>
              </a:rPr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05800" cy="838200"/>
          </a:xfrm>
        </p:spPr>
        <p:txBody>
          <a:bodyPr/>
          <a:lstStyle/>
          <a:p>
            <a:r>
              <a:rPr lang="en-US" dirty="0"/>
              <a:t>Fund Cash Flow Projections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CA39134-A650-4688-8CCA-C8DBB16D16C6}" type="slidenum">
              <a:rPr lang="en-US" sz="1400" smtClean="0">
                <a:solidFill>
                  <a:srgbClr val="8992AC"/>
                </a:solidFill>
                <a:latin typeface="Arial Narrow" pitchFamily="34" charset="0"/>
              </a:rPr>
              <a:pPr/>
              <a:t>16</a:t>
            </a:fld>
            <a:endParaRPr lang="en-US" sz="1400" smtClean="0">
              <a:solidFill>
                <a:srgbClr val="8992AC"/>
              </a:solidFill>
              <a:latin typeface="Arial Narrow" pitchFamily="34" charset="0"/>
            </a:endParaRP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dirty="0"/>
              <a:t>CalPERS Long-Term Care Program</a:t>
            </a:r>
            <a:endParaRPr lang="en-US" sz="1400" dirty="0">
              <a:solidFill>
                <a:srgbClr val="166494"/>
              </a:solidFill>
              <a:latin typeface="Arial Narrow" pitchFamily="34" charset="0"/>
            </a:endParaRPr>
          </a:p>
        </p:txBody>
      </p:sp>
      <p:pic>
        <p:nvPicPr>
          <p:cNvPr id="8" name="Picture 2" descr="C:\Users\ACristom\Document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1326"/>
            <a:ext cx="7467600" cy="449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685800"/>
          </a:xfrm>
        </p:spPr>
        <p:txBody>
          <a:bodyPr/>
          <a:lstStyle/>
          <a:p>
            <a:r>
              <a:rPr lang="en-US" dirty="0"/>
              <a:t>Rate Increases by Plan Type</a:t>
            </a:r>
            <a:endParaRPr lang="en-US" dirty="0" smtClean="0">
              <a:ea typeface="ヒラギノ角ゴ Pro W3" charset="-128"/>
              <a:cs typeface="Arial Narrow" pitchFamily="34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B781BB3-7EE8-4A57-9763-3BD443098994}" type="slidenum">
              <a:rPr lang="en-US" sz="1400" smtClean="0">
                <a:solidFill>
                  <a:srgbClr val="8992AC"/>
                </a:solidFill>
                <a:latin typeface="Arial Narrow" pitchFamily="34" charset="0"/>
              </a:rPr>
              <a:pPr/>
              <a:t>17</a:t>
            </a:fld>
            <a:endParaRPr lang="en-US" sz="1400" smtClean="0">
              <a:solidFill>
                <a:srgbClr val="8992AC"/>
              </a:solidFill>
              <a:latin typeface="Arial Narrow" pitchFamily="34" charset="0"/>
            </a:endParaRPr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dirty="0"/>
              <a:t>CalPERS Long-Term Care Program</a:t>
            </a:r>
            <a:endParaRPr lang="en-US" sz="1400" dirty="0">
              <a:solidFill>
                <a:srgbClr val="166494"/>
              </a:solidFill>
              <a:latin typeface="Arial Narrow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241938"/>
              </p:ext>
            </p:extLst>
          </p:nvPr>
        </p:nvGraphicFramePr>
        <p:xfrm>
          <a:off x="533401" y="1303836"/>
          <a:ext cx="8153398" cy="1707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4599"/>
                <a:gridCol w="638825"/>
                <a:gridCol w="714282"/>
                <a:gridCol w="714282"/>
                <a:gridCol w="714282"/>
                <a:gridCol w="714282"/>
                <a:gridCol w="714282"/>
                <a:gridCol w="714282"/>
                <a:gridCol w="714282"/>
              </a:tblGrid>
              <a:tr h="169942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/>
                </a:tc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2003 Rate Increases by Plan and Age (LTC1 only)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9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Plan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Age 35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Age 45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Age 50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Age 55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Age 60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Age 65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Age 70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Age 75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</a:tr>
              <a:tr h="311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Comprehensive lifetime </a:t>
                      </a:r>
                      <a:r>
                        <a:rPr lang="en-US" sz="1200" b="0" dirty="0" smtClean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inflation</a:t>
                      </a:r>
                      <a:endParaRPr lang="en-US" sz="1200" b="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30.0%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30.0%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30.0%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30.0%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22.5%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16.0%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10.5%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6.0%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</a:tr>
              <a:tr h="1699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Comprehensive 3 -year </a:t>
                      </a:r>
                      <a:r>
                        <a:rPr lang="en-US" sz="1200" b="0" dirty="0" smtClean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inflation</a:t>
                      </a:r>
                      <a:endParaRPr lang="en-US" sz="1200" b="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30.0%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24.0%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22.3%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20.0%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15.0%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10.0%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7.3%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6.0%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</a:tr>
              <a:tr h="311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Comprehensive </a:t>
                      </a:r>
                      <a:r>
                        <a:rPr lang="en-US" sz="1200" b="0" dirty="0" smtClean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without </a:t>
                      </a:r>
                      <a:r>
                        <a:rPr lang="en-US" sz="1200" b="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Inflation</a:t>
                      </a:r>
                      <a:endParaRPr lang="en-US" sz="1200" b="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10.0%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10.0%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10.0%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10.0%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8.0%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6.0%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6.0%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6.0%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</a:tr>
              <a:tr h="1699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Facility </a:t>
                      </a:r>
                      <a:r>
                        <a:rPr lang="en-US" sz="1200" b="0" dirty="0" smtClean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with </a:t>
                      </a:r>
                      <a:r>
                        <a:rPr lang="en-US" sz="1200" b="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Inflation</a:t>
                      </a:r>
                      <a:endParaRPr lang="en-US" sz="1200" b="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30.0%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30.0%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30.0%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30.0%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30.0%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30.0%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25.5%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20.0%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</a:tr>
              <a:tr h="1699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Facility </a:t>
                      </a:r>
                      <a:r>
                        <a:rPr lang="en-US" sz="1200" b="0" dirty="0" smtClean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without </a:t>
                      </a:r>
                      <a:r>
                        <a:rPr lang="en-US" sz="1200" b="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Inflation</a:t>
                      </a:r>
                      <a:endParaRPr lang="en-US" sz="1200" b="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13.0%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13.0%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13.0%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13.0%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13.0%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13.0%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9.5%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6.0%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</a:tr>
              <a:tr h="1699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Partnership</a:t>
                      </a:r>
                      <a:endParaRPr lang="en-US" sz="1200" b="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6.0%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6.0%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6.0%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6.0%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6.0%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6.0%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6.0%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606060"/>
                          </a:solidFill>
                          <a:effectLst/>
                          <a:latin typeface="Arial Narrow" pitchFamily="34" charset="0"/>
                        </a:rPr>
                        <a:t>6.0%</a:t>
                      </a:r>
                      <a:endParaRPr lang="en-US" sz="1200" dirty="0">
                        <a:solidFill>
                          <a:srgbClr val="606060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3728" marR="63728" marT="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304281"/>
              </p:ext>
            </p:extLst>
          </p:nvPr>
        </p:nvGraphicFramePr>
        <p:xfrm>
          <a:off x="533402" y="3048000"/>
          <a:ext cx="8153398" cy="2876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4598"/>
                <a:gridCol w="638826"/>
                <a:gridCol w="714282"/>
                <a:gridCol w="714282"/>
                <a:gridCol w="714282"/>
                <a:gridCol w="714282"/>
                <a:gridCol w="714282"/>
                <a:gridCol w="714282"/>
                <a:gridCol w="714282"/>
              </a:tblGrid>
              <a:tr h="169942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2"/>
                          </a:solidFill>
                          <a:effectLst/>
                        </a:rPr>
                        <a:t>2007 Rate Increases by Plan and Age (LTC1 and LTC2)</a:t>
                      </a:r>
                      <a:endParaRPr lang="en-US" sz="11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1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</a:rPr>
                        <a:t>Plan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effectLst/>
                        </a:rPr>
                        <a:t>Comprehensive and Facility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Age 35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Age 45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Age 50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Age 55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Age 60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Age 65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Age 70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Age 75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</a:tr>
              <a:tr h="1699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effectLst/>
                        </a:rPr>
                        <a:t>Lifetime </a:t>
                      </a:r>
                      <a:r>
                        <a:rPr lang="en-US" sz="1200" b="0" dirty="0" smtClean="0">
                          <a:solidFill>
                            <a:schemeClr val="tx2"/>
                          </a:solidFill>
                          <a:effectLst/>
                        </a:rPr>
                        <a:t>coverage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47.1%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47.1%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47.1%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42.4%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37.6%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37.6%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32.9%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28.2%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</a:tr>
              <a:tr h="1699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effectLst/>
                        </a:rPr>
                        <a:t>Three-year with </a:t>
                      </a:r>
                      <a:r>
                        <a:rPr lang="en-US" sz="1200" b="0" dirty="0" smtClean="0">
                          <a:solidFill>
                            <a:schemeClr val="tx2"/>
                          </a:solidFill>
                          <a:effectLst/>
                        </a:rPr>
                        <a:t>inflation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16.5%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16.5%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16.5%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16.5%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16.5%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16.5%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16.5%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16.5%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</a:tr>
              <a:tr h="1699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effectLst/>
                        </a:rPr>
                        <a:t>Three-year without Inflation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5.0%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5.0%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5.0%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5.0%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5.0%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5.0%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5.0%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5.0%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</a:tr>
              <a:tr h="1699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effectLst/>
                        </a:rPr>
                        <a:t>Partnership 2-year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16.5%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16.5%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16.5%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16.5%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16.5%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16.5%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16.5%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16.5%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</a:tr>
              <a:tr h="181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effectLst/>
                        </a:rPr>
                        <a:t>Partnership 1-year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5.0%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5.0%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5.0%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5.0%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5.0%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5.0%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5.0%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5.0%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728" marR="63728" marT="0" marB="0" anchor="b"/>
                </a:tc>
              </a:tr>
              <a:tr h="14248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>
                    <a:solidFill>
                      <a:srgbClr val="92D050"/>
                    </a:solidFill>
                  </a:tcPr>
                </a:tc>
              </a:tr>
              <a:tr h="168269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/>
                </a:tc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2010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Rate Increases by Plan (All Plans)</a:t>
                      </a:r>
                      <a:endParaRPr lang="en-US" sz="10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3728" marR="63728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1346" marR="61346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61346" marR="61346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61346" marR="61346" marT="0" marB="0" anchor="b">
                    <a:solidFill>
                      <a:schemeClr val="accent1"/>
                    </a:solidFill>
                  </a:tcPr>
                </a:tc>
              </a:tr>
              <a:tr h="3166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Comprehensive and Facility</a:t>
                      </a:r>
                      <a:endParaRPr kumimoji="0" lang="en-US" sz="12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All Ages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/>
                </a:tc>
              </a:tr>
              <a:tr h="359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LTC1 and LTC2 Lifetime without inflation and all Inflation Coverage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22.0%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LTC1 and LTC2 non-inflation and limited benefits (non-lifetime) and all LTC3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15.0%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63728" marR="63728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05800" cy="762000"/>
          </a:xfrm>
        </p:spPr>
        <p:txBody>
          <a:bodyPr/>
          <a:lstStyle/>
          <a:p>
            <a:r>
              <a:rPr lang="en-US" dirty="0" smtClean="0"/>
              <a:t>Board-Approved </a:t>
            </a:r>
            <a:r>
              <a:rPr lang="en-US" dirty="0"/>
              <a:t>Alternatives</a:t>
            </a:r>
            <a:endParaRPr lang="en-US" dirty="0" smtClean="0">
              <a:ea typeface="ヒラギノ角ゴ Pro W3" charset="-128"/>
              <a:cs typeface="Arial Narrow" pitchFamily="34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80B7578-D666-4E2C-861E-D6503D83A863}" type="slidenum">
              <a:rPr lang="en-US" sz="1400" smtClean="0">
                <a:solidFill>
                  <a:srgbClr val="8992AC"/>
                </a:solidFill>
                <a:latin typeface="Arial Narrow" pitchFamily="34" charset="0"/>
              </a:rPr>
              <a:pPr/>
              <a:t>18</a:t>
            </a:fld>
            <a:endParaRPr lang="en-US" sz="1400" smtClean="0">
              <a:solidFill>
                <a:srgbClr val="8992AC"/>
              </a:solidFill>
              <a:latin typeface="Arial Narrow" pitchFamily="34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dirty="0"/>
              <a:t>CalPERS Long-Term Care Program</a:t>
            </a:r>
            <a:endParaRPr lang="en-US" sz="1400" dirty="0">
              <a:solidFill>
                <a:srgbClr val="166494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447800"/>
            <a:ext cx="693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 Narrow" pitchFamily="34" charset="0"/>
              </a:rPr>
              <a:t>Retained </a:t>
            </a:r>
            <a:r>
              <a:rPr lang="en-US" sz="2800" dirty="0" smtClean="0">
                <a:solidFill>
                  <a:srgbClr val="606060"/>
                </a:solidFill>
                <a:latin typeface="Arial Narrow" pitchFamily="34" charset="0"/>
              </a:rPr>
              <a:t>inflation </a:t>
            </a:r>
            <a:endParaRPr lang="en-US" sz="2800" dirty="0">
              <a:solidFill>
                <a:srgbClr val="606060"/>
              </a:solidFill>
              <a:latin typeface="Arial Narrow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>
                <a:solidFill>
                  <a:srgbClr val="606060"/>
                </a:solidFill>
                <a:latin typeface="Arial Narrow" pitchFamily="34" charset="0"/>
              </a:rPr>
              <a:t>Open to all plans with inflation protection (excluding Partnership Plans) 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>
              <a:solidFill>
                <a:srgbClr val="606060"/>
              </a:solidFill>
              <a:latin typeface="Arial Narrow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>
                <a:solidFill>
                  <a:srgbClr val="606060"/>
                </a:solidFill>
                <a:latin typeface="Arial Narrow" pitchFamily="34" charset="0"/>
              </a:rPr>
              <a:t>Combined 10-Year/Retained </a:t>
            </a:r>
            <a:r>
              <a:rPr lang="en-US" sz="2800" dirty="0" smtClean="0">
                <a:solidFill>
                  <a:srgbClr val="606060"/>
                </a:solidFill>
                <a:latin typeface="Arial Narrow" pitchFamily="34" charset="0"/>
              </a:rPr>
              <a:t>inflation benefit </a:t>
            </a:r>
            <a:endParaRPr lang="en-US" sz="2800" dirty="0">
              <a:solidFill>
                <a:srgbClr val="606060"/>
              </a:solidFill>
              <a:latin typeface="Arial Narrow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>
                <a:solidFill>
                  <a:srgbClr val="606060"/>
                </a:solidFill>
                <a:latin typeface="Arial Narrow" pitchFamily="34" charset="0"/>
              </a:rPr>
              <a:t>Open to those with Lifetime coverage and inflation protection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>
              <a:solidFill>
                <a:srgbClr val="606060"/>
              </a:solidFill>
              <a:latin typeface="Arial Narrow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60606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rgbClr val="606060"/>
                </a:solidFill>
                <a:latin typeface="Arial Narrow" pitchFamily="34" charset="0"/>
              </a:rPr>
              <a:t>Daily </a:t>
            </a:r>
            <a:r>
              <a:rPr lang="en-US" sz="2800" dirty="0" smtClean="0">
                <a:solidFill>
                  <a:srgbClr val="606060"/>
                </a:solidFill>
                <a:latin typeface="Arial Narrow" pitchFamily="34" charset="0"/>
              </a:rPr>
              <a:t>benefit buy-up option</a:t>
            </a:r>
            <a:endParaRPr lang="en-US" sz="2800" dirty="0">
              <a:solidFill>
                <a:srgbClr val="606060"/>
              </a:solidFill>
              <a:latin typeface="Arial Narrow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>
                <a:solidFill>
                  <a:srgbClr val="606060"/>
                </a:solidFill>
                <a:latin typeface="Arial Narrow" pitchFamily="34" charset="0"/>
              </a:rPr>
              <a:t>Offered periodically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05800" cy="762000"/>
          </a:xfrm>
        </p:spPr>
        <p:txBody>
          <a:bodyPr/>
          <a:lstStyle/>
          <a:p>
            <a:r>
              <a:rPr lang="en-US" dirty="0" smtClean="0">
                <a:ea typeface="ヒラギノ角ゴ Pro W3" charset="-128"/>
                <a:cs typeface="Arial Narrow" pitchFamily="34" charset="0"/>
              </a:rPr>
              <a:t>LTC</a:t>
            </a:r>
            <a:r>
              <a:rPr lang="en-US" sz="3000" dirty="0" smtClean="0">
                <a:ea typeface="ヒラギノ角ゴ Pro W3" charset="-128"/>
                <a:cs typeface="Arial Narrow" pitchFamily="34" charset="0"/>
              </a:rPr>
              <a:t>1</a:t>
            </a:r>
            <a:r>
              <a:rPr lang="en-US" dirty="0" smtClean="0">
                <a:ea typeface="ヒラギノ角ゴ Pro W3" charset="-128"/>
                <a:cs typeface="Arial Narrow" pitchFamily="34" charset="0"/>
              </a:rPr>
              <a:t> Monthly Premium Scenarios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53D73A7-0166-4246-89DE-6312167943FD}" type="slidenum">
              <a:rPr lang="en-US" sz="1400" smtClean="0">
                <a:solidFill>
                  <a:srgbClr val="8992AC"/>
                </a:solidFill>
                <a:latin typeface="Arial Narrow" pitchFamily="34" charset="0"/>
              </a:rPr>
              <a:pPr/>
              <a:t>19</a:t>
            </a:fld>
            <a:endParaRPr lang="en-US" sz="1400" smtClean="0">
              <a:solidFill>
                <a:srgbClr val="8992AC"/>
              </a:solidFill>
              <a:latin typeface="Arial Narrow" pitchFamily="34" charset="0"/>
            </a:endParaRP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dirty="0"/>
              <a:t>CalPERS Long-Term Care Program</a:t>
            </a:r>
            <a:endParaRPr lang="en-US" sz="1400" dirty="0">
              <a:solidFill>
                <a:srgbClr val="166494"/>
              </a:solidFill>
              <a:latin typeface="Arial Narrow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7838" y="1447800"/>
            <a:ext cx="7523162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606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-"/>
              <a:defRPr sz="2600">
                <a:solidFill>
                  <a:srgbClr val="606060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06060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606060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dirty="0"/>
              <a:t>Migration to 10-year and </a:t>
            </a:r>
            <a:r>
              <a:rPr lang="en-US" dirty="0" smtClean="0"/>
              <a:t>Retained Inflation </a:t>
            </a:r>
            <a:r>
              <a:rPr lang="en-US" dirty="0"/>
              <a:t>in 2013	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400526"/>
              </p:ext>
            </p:extLst>
          </p:nvPr>
        </p:nvGraphicFramePr>
        <p:xfrm>
          <a:off x="609600" y="2057400"/>
          <a:ext cx="7620000" cy="3381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599"/>
                <a:gridCol w="989970"/>
                <a:gridCol w="1239342"/>
                <a:gridCol w="1119072"/>
                <a:gridCol w="1119072"/>
                <a:gridCol w="1119072"/>
                <a:gridCol w="1042873"/>
              </a:tblGrid>
              <a:tr h="291080">
                <a:tc gridSpan="7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74670" algn="ctr"/>
                          <a:tab pos="3800475" algn="l"/>
                        </a:tabLst>
                      </a:pPr>
                      <a:r>
                        <a:rPr lang="en-US" sz="2100" kern="1200" dirty="0">
                          <a:effectLst/>
                        </a:rPr>
                        <a:t>	LTC</a:t>
                      </a:r>
                      <a:r>
                        <a:rPr lang="en-US" sz="1600" kern="1200" dirty="0">
                          <a:effectLst/>
                        </a:rPr>
                        <a:t>1</a:t>
                      </a:r>
                      <a:r>
                        <a:rPr lang="en-US" sz="2100" kern="1200" dirty="0">
                          <a:effectLst/>
                        </a:rPr>
                        <a:t>*	</a:t>
                      </a:r>
                      <a:endParaRPr lang="en-US" sz="13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75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Issue</a:t>
                      </a:r>
                      <a:r>
                        <a:rPr lang="en-US" sz="1600" kern="1200" baseline="0" dirty="0" smtClean="0">
                          <a:effectLst/>
                        </a:rPr>
                        <a:t> </a:t>
                      </a:r>
                      <a:r>
                        <a:rPr lang="en-US" sz="1600" kern="1200" dirty="0" smtClean="0">
                          <a:effectLst/>
                        </a:rPr>
                        <a:t>Age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In</a:t>
                      </a:r>
                      <a:r>
                        <a:rPr lang="en-US" sz="1600" kern="1200" baseline="0" dirty="0" smtClean="0">
                          <a:effectLst/>
                        </a:rPr>
                        <a:t> </a:t>
                      </a:r>
                      <a:r>
                        <a:rPr lang="en-US" sz="1600" kern="1200" dirty="0" smtClean="0">
                          <a:effectLst/>
                        </a:rPr>
                        <a:t>1999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Current </a:t>
                      </a:r>
                      <a:r>
                        <a:rPr lang="en-US" sz="1600" kern="1200" dirty="0" smtClean="0">
                          <a:effectLst/>
                        </a:rPr>
                        <a:t>Age</a:t>
                      </a:r>
                      <a:r>
                        <a:rPr lang="en-US" sz="1300" kern="1200" baseline="0" dirty="0" smtClean="0">
                          <a:effectLst/>
                        </a:rPr>
                        <a:t> </a:t>
                      </a:r>
                      <a:r>
                        <a:rPr lang="en-US" sz="1600" kern="1200" dirty="0" smtClean="0">
                          <a:effectLst/>
                        </a:rPr>
                        <a:t>in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2011</a:t>
                      </a:r>
                      <a:endParaRPr lang="en-US" sz="13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9540" marR="89540" marT="1243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Beginning Premium</a:t>
                      </a:r>
                      <a:endParaRPr lang="en-US" sz="13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9540" marR="89540" marT="12436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Aggregate Premium After 5% Increases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Migration to 10-year and 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Retained Inflation in 2013</a:t>
                      </a:r>
                      <a:endParaRPr lang="en-US" sz="13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9540" marR="89540" marT="1243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LTC</a:t>
                      </a:r>
                      <a:r>
                        <a:rPr lang="en-US" sz="900" kern="1200" dirty="0">
                          <a:effectLst/>
                        </a:rPr>
                        <a:t>1</a:t>
                      </a:r>
                      <a:r>
                        <a:rPr lang="en-US" sz="1200" kern="1200" dirty="0">
                          <a:effectLst/>
                        </a:rPr>
                        <a:t> 2010</a:t>
                      </a: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LTC</a:t>
                      </a:r>
                      <a:r>
                        <a:rPr lang="en-US" sz="900" kern="1200" dirty="0" smtClean="0">
                          <a:effectLst/>
                        </a:rPr>
                        <a:t>1</a:t>
                      </a:r>
                      <a:r>
                        <a:rPr lang="en-US" sz="1200" kern="1200" dirty="0" smtClean="0">
                          <a:effectLst/>
                        </a:rPr>
                        <a:t>2011</a:t>
                      </a: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LTC</a:t>
                      </a:r>
                      <a:r>
                        <a:rPr lang="en-US" sz="900" kern="1200" dirty="0">
                          <a:effectLst/>
                        </a:rPr>
                        <a:t>1</a:t>
                      </a:r>
                      <a:r>
                        <a:rPr lang="en-US" sz="1200" kern="1200" dirty="0">
                          <a:effectLst/>
                        </a:rPr>
                        <a:t> 2012</a:t>
                      </a: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LTC</a:t>
                      </a:r>
                      <a:r>
                        <a:rPr lang="en-US" sz="900" kern="1200" dirty="0">
                          <a:effectLst/>
                        </a:rPr>
                        <a:t>1</a:t>
                      </a:r>
                      <a:r>
                        <a:rPr lang="en-US" sz="1200" kern="1200" dirty="0">
                          <a:effectLst/>
                        </a:rPr>
                        <a:t> 2013</a:t>
                      </a: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LTC</a:t>
                      </a:r>
                      <a:r>
                        <a:rPr lang="en-US" sz="900" kern="1200" dirty="0">
                          <a:effectLst/>
                        </a:rPr>
                        <a:t>1 </a:t>
                      </a:r>
                      <a:r>
                        <a:rPr lang="en-US" sz="1200" kern="1200" dirty="0">
                          <a:effectLst/>
                        </a:rPr>
                        <a:t>2014</a:t>
                      </a: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</a:tr>
              <a:tr h="26115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38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50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$98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$103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$108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$71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$71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/>
                </a:tc>
              </a:tr>
              <a:tr h="358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$5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$5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-$37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</a:tr>
              <a:tr h="26115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48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60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$158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$166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$174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$118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$118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/>
                </a:tc>
              </a:tr>
              <a:tr h="358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$8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$8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-$56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</a:tr>
              <a:tr h="26115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58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70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$248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$260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$273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$259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$259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/>
                </a:tc>
              </a:tr>
              <a:tr h="358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$12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$13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-$14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540" marR="89540" marT="12436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7838" y="5638800"/>
            <a:ext cx="83613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n-lt"/>
              </a:rPr>
              <a:t>* </a:t>
            </a:r>
            <a:r>
              <a:rPr lang="en-US" sz="1100" dirty="0" smtClean="0">
                <a:latin typeface="+mn-lt"/>
              </a:rPr>
              <a:t>Monthly premium scenario is provided </a:t>
            </a:r>
            <a:r>
              <a:rPr lang="en-US" sz="1100" dirty="0">
                <a:latin typeface="+mn-lt"/>
              </a:rPr>
              <a:t>as illustrative </a:t>
            </a:r>
            <a:r>
              <a:rPr lang="en-US" sz="1100" dirty="0" smtClean="0">
                <a:latin typeface="+mn-lt"/>
              </a:rPr>
              <a:t>example </a:t>
            </a:r>
            <a:r>
              <a:rPr lang="en-US" sz="1100" dirty="0">
                <a:latin typeface="+mn-lt"/>
              </a:rPr>
              <a:t>of the expected premiums for members who move from the LTC</a:t>
            </a:r>
            <a:r>
              <a:rPr lang="en-US" sz="800" dirty="0">
                <a:latin typeface="+mn-lt"/>
              </a:rPr>
              <a:t>1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smtClean="0">
                <a:latin typeface="+mn-lt"/>
              </a:rPr>
              <a:t>lifetime </a:t>
            </a:r>
            <a:r>
              <a:rPr lang="en-US" sz="1100" dirty="0">
                <a:latin typeface="+mn-lt"/>
              </a:rPr>
              <a:t>policy </a:t>
            </a:r>
            <a:r>
              <a:rPr lang="en-US" sz="1100" dirty="0" smtClean="0">
                <a:latin typeface="+mn-lt"/>
              </a:rPr>
              <a:t>type </a:t>
            </a:r>
            <a:r>
              <a:rPr lang="en-US" sz="1100" dirty="0">
                <a:latin typeface="+mn-lt"/>
              </a:rPr>
              <a:t>to the 10-year policy with Retained Inflation. Exact premium amounts will vary by member due to issue age and attained age at the time the member elects to change coverage.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5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dirty="0" smtClean="0"/>
              <a:t>CalPERS Long-Term Care Program</a:t>
            </a:r>
            <a:endParaRPr lang="en-US" sz="1400" dirty="0" smtClean="0">
              <a:solidFill>
                <a:srgbClr val="166494"/>
              </a:solidFill>
              <a:latin typeface="Arial Narrow" pitchFamily="34" charset="0"/>
            </a:endParaRPr>
          </a:p>
        </p:txBody>
      </p:sp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05800" cy="685800"/>
          </a:xfrm>
        </p:spPr>
        <p:txBody>
          <a:bodyPr/>
          <a:lstStyle/>
          <a:p>
            <a:r>
              <a:rPr lang="en-US" dirty="0" smtClean="0"/>
              <a:t>Background – CalPERS Long-Term Care (LTC)</a:t>
            </a:r>
            <a:endParaRPr lang="en-US" sz="2400" dirty="0" smtClean="0"/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C811002-045E-46FD-8236-0FC5EAAE6219}" type="slidenum">
              <a:rPr lang="en-US" sz="1400" smtClean="0">
                <a:solidFill>
                  <a:srgbClr val="8992AC"/>
                </a:solidFill>
                <a:latin typeface="Arial Narrow" pitchFamily="34" charset="0"/>
              </a:rPr>
              <a:pPr/>
              <a:t>2</a:t>
            </a:fld>
            <a:endParaRPr lang="en-US" sz="1400" smtClean="0">
              <a:solidFill>
                <a:srgbClr val="8992AC"/>
              </a:solidFill>
              <a:latin typeface="Arial Narrow" pitchFamily="34" charset="0"/>
            </a:endParaRPr>
          </a:p>
        </p:txBody>
      </p:sp>
      <p:sp>
        <p:nvSpPr>
          <p:cNvPr id="4101" name="Content Placeholder 4"/>
          <p:cNvSpPr txBox="1">
            <a:spLocks/>
          </p:cNvSpPr>
          <p:nvPr/>
        </p:nvSpPr>
        <p:spPr bwMode="auto">
          <a:xfrm>
            <a:off x="457200" y="1447800"/>
            <a:ext cx="8305800" cy="447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606060"/>
                </a:solidFill>
                <a:latin typeface="Arial Narrow" pitchFamily="34" charset="0"/>
              </a:rPr>
              <a:t>Legislation</a:t>
            </a:r>
          </a:p>
          <a:p>
            <a:pPr marL="120015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606060"/>
                </a:solidFill>
                <a:latin typeface="Arial Narrow" pitchFamily="34" charset="0"/>
              </a:rPr>
              <a:t>1991 – Initial legislation established</a:t>
            </a:r>
          </a:p>
          <a:p>
            <a:pPr marL="120015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606060"/>
                </a:solidFill>
                <a:latin typeface="Arial Narrow" pitchFamily="34" charset="0"/>
              </a:rPr>
              <a:t>1995 – First policies issued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606060"/>
                </a:solidFill>
                <a:latin typeface="Arial Narrow" pitchFamily="34" charset="0"/>
              </a:rPr>
              <a:t>Program</a:t>
            </a:r>
          </a:p>
          <a:p>
            <a:pPr marL="120015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606060"/>
                </a:solidFill>
                <a:latin typeface="Arial Narrow" pitchFamily="34" charset="0"/>
              </a:rPr>
              <a:t>Guaranteed renewable</a:t>
            </a:r>
          </a:p>
          <a:p>
            <a:pPr marL="120015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606060"/>
                </a:solidFill>
                <a:latin typeface="Arial Narrow" pitchFamily="34" charset="0"/>
              </a:rPr>
              <a:t>Inflation protection</a:t>
            </a:r>
          </a:p>
          <a:p>
            <a:pPr marL="120015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606060"/>
                </a:solidFill>
                <a:latin typeface="Arial Narrow" pitchFamily="34" charset="0"/>
              </a:rPr>
              <a:t>CalPERS employees, retirees</a:t>
            </a:r>
            <a:r>
              <a:rPr lang="en-US" smtClean="0">
                <a:solidFill>
                  <a:srgbClr val="606060"/>
                </a:solidFill>
                <a:latin typeface="Arial Narrow" pitchFamily="34" charset="0"/>
              </a:rPr>
              <a:t>, </a:t>
            </a:r>
            <a:r>
              <a:rPr lang="en-US" smtClean="0">
                <a:solidFill>
                  <a:srgbClr val="606060"/>
                </a:solidFill>
                <a:latin typeface="Arial Narrow" pitchFamily="34" charset="0"/>
              </a:rPr>
              <a:t>members and </a:t>
            </a:r>
            <a:r>
              <a:rPr lang="en-US" dirty="0" smtClean="0">
                <a:solidFill>
                  <a:srgbClr val="606060"/>
                </a:solidFill>
                <a:latin typeface="Arial Narrow" pitchFamily="34" charset="0"/>
              </a:rPr>
              <a:t>their family members: spouses, adult siblings, parents, parents-in-law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606060"/>
                </a:solidFill>
                <a:latin typeface="Arial Narrow" pitchFamily="34" charset="0"/>
              </a:rPr>
              <a:t>Open to all public employee groups </a:t>
            </a:r>
          </a:p>
          <a:p>
            <a:pPr marL="108585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606060"/>
                </a:solidFill>
                <a:latin typeface="Arial Narrow" pitchFamily="34" charset="0"/>
              </a:rPr>
              <a:t>N</a:t>
            </a:r>
            <a:r>
              <a:rPr lang="en-US" dirty="0" smtClean="0">
                <a:solidFill>
                  <a:srgbClr val="606060"/>
                </a:solidFill>
                <a:latin typeface="Arial Narrow" pitchFamily="34" charset="0"/>
              </a:rPr>
              <a:t>ot limited to those that contract with CalPERS</a:t>
            </a:r>
            <a:endParaRPr lang="en-US" dirty="0">
              <a:solidFill>
                <a:srgbClr val="606060"/>
              </a:solidFill>
              <a:latin typeface="Arial Narrow" pitchFamily="34" charset="0"/>
            </a:endParaRPr>
          </a:p>
          <a:p>
            <a:pPr lvl="3"/>
            <a:endParaRPr lang="en-US" dirty="0"/>
          </a:p>
          <a:p>
            <a:pPr marL="1200150" lvl="1" indent="-45720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rgbClr val="606060"/>
              </a:solidFill>
              <a:latin typeface="Arial Narrow" pitchFamily="34" charset="0"/>
            </a:endParaRPr>
          </a:p>
          <a:p>
            <a:pPr>
              <a:spcBef>
                <a:spcPct val="20000"/>
              </a:spcBef>
            </a:pPr>
            <a:endParaRPr lang="en-US" sz="2800" dirty="0" smtClean="0">
              <a:solidFill>
                <a:srgbClr val="606060"/>
              </a:solidFill>
              <a:latin typeface="Arial Narrow" pitchFamily="34" charset="0"/>
            </a:endParaRPr>
          </a:p>
          <a:p>
            <a:pPr>
              <a:spcBef>
                <a:spcPct val="20000"/>
              </a:spcBef>
            </a:pPr>
            <a:endParaRPr lang="en-US" sz="2800" dirty="0">
              <a:solidFill>
                <a:srgbClr val="606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05800" cy="762000"/>
          </a:xfrm>
        </p:spPr>
        <p:txBody>
          <a:bodyPr/>
          <a:lstStyle/>
          <a:p>
            <a:r>
              <a:rPr lang="en-US" dirty="0" smtClean="0">
                <a:ea typeface="ヒラギノ角ゴ Pro W3" charset="-128"/>
                <a:cs typeface="Arial Narrow" pitchFamily="34" charset="0"/>
              </a:rPr>
              <a:t>LTC</a:t>
            </a:r>
            <a:r>
              <a:rPr lang="en-US" sz="3000" dirty="0" smtClean="0">
                <a:ea typeface="ヒラギノ角ゴ Pro W3" charset="-128"/>
                <a:cs typeface="Arial Narrow" pitchFamily="34" charset="0"/>
              </a:rPr>
              <a:t>2</a:t>
            </a:r>
            <a:r>
              <a:rPr lang="en-US" dirty="0" smtClean="0">
                <a:ea typeface="ヒラギノ角ゴ Pro W3" charset="-128"/>
                <a:cs typeface="Arial Narrow" pitchFamily="34" charset="0"/>
              </a:rPr>
              <a:t> Monthly Premium Scenarios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53D73A7-0166-4246-89DE-6312167943FD}" type="slidenum">
              <a:rPr lang="en-US" sz="1400" smtClean="0">
                <a:solidFill>
                  <a:srgbClr val="8992AC"/>
                </a:solidFill>
                <a:latin typeface="Arial Narrow" pitchFamily="34" charset="0"/>
              </a:rPr>
              <a:pPr/>
              <a:t>20</a:t>
            </a:fld>
            <a:endParaRPr lang="en-US" sz="1400" smtClean="0">
              <a:solidFill>
                <a:srgbClr val="8992AC"/>
              </a:solidFill>
              <a:latin typeface="Arial Narrow" pitchFamily="34" charset="0"/>
            </a:endParaRP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dirty="0"/>
              <a:t>CalPERS Long-Term Care Program</a:t>
            </a:r>
            <a:endParaRPr lang="en-US" sz="1400" dirty="0">
              <a:solidFill>
                <a:srgbClr val="166494"/>
              </a:solidFill>
              <a:latin typeface="Arial Narrow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7838" y="1447800"/>
            <a:ext cx="7523162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606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-"/>
              <a:defRPr sz="2600">
                <a:solidFill>
                  <a:srgbClr val="606060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06060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606060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dirty="0"/>
              <a:t>Migration to 10-year and </a:t>
            </a:r>
            <a:r>
              <a:rPr lang="en-US" dirty="0" smtClean="0"/>
              <a:t>Retained Inflation </a:t>
            </a:r>
            <a:r>
              <a:rPr lang="en-US" dirty="0"/>
              <a:t>in 2013	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758581"/>
              </p:ext>
            </p:extLst>
          </p:nvPr>
        </p:nvGraphicFramePr>
        <p:xfrm>
          <a:off x="609600" y="2057400"/>
          <a:ext cx="7687698" cy="3435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4679"/>
                <a:gridCol w="917921"/>
                <a:gridCol w="1295400"/>
                <a:gridCol w="1143000"/>
                <a:gridCol w="113118"/>
                <a:gridCol w="1029882"/>
                <a:gridCol w="113118"/>
                <a:gridCol w="1120290"/>
                <a:gridCol w="1120290"/>
              </a:tblGrid>
              <a:tr h="3804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718" marR="87718" marT="12183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718" marR="87718" marT="12183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effectLst/>
                        </a:rPr>
                        <a:t> LTC2*</a:t>
                      </a:r>
                      <a:endParaRPr lang="en-US" sz="13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718" marR="87718" marT="12183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718" marR="87718" marT="12183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718" marR="87718" marT="12183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718" marR="87718" marT="12183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718" marR="87718" marT="12183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718" marR="87718" marT="12183" marB="0" anchor="b"/>
                </a:tc>
              </a:tr>
              <a:tr h="109383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Issue Age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In 2004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Current Age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effectLst/>
                        </a:rPr>
                        <a:t>In</a:t>
                      </a:r>
                      <a:r>
                        <a:rPr lang="en-US" sz="1300" kern="1200" baseline="0" dirty="0" smtClean="0">
                          <a:effectLst/>
                        </a:rPr>
                        <a:t> </a:t>
                      </a:r>
                      <a:r>
                        <a:rPr lang="en-US" sz="1500" kern="1200" dirty="0" smtClean="0">
                          <a:effectLst/>
                        </a:rPr>
                        <a:t>2011</a:t>
                      </a:r>
                      <a:endParaRPr lang="en-US" sz="13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718" marR="87718" marT="1218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Beginning Premium</a:t>
                      </a:r>
                      <a:endParaRPr lang="en-US" sz="13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718" marR="87718" marT="12183" marB="0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5% Increases – Not Applicable to LTC</a:t>
                      </a:r>
                      <a:r>
                        <a:rPr lang="en-US" sz="1100" kern="12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Migration to 10-year and 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Retained Inflation in 2013</a:t>
                      </a:r>
                      <a:endParaRPr lang="en-US" sz="13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718" marR="87718" marT="1218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1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LTC</a:t>
                      </a:r>
                      <a:r>
                        <a:rPr lang="en-US" sz="900" kern="1200" dirty="0">
                          <a:effectLst/>
                        </a:rPr>
                        <a:t>2</a:t>
                      </a:r>
                      <a:r>
                        <a:rPr lang="en-US" sz="1200" kern="1200" dirty="0">
                          <a:effectLst/>
                        </a:rPr>
                        <a:t> 2010</a:t>
                      </a: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718" marR="87718" marT="12183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LTC</a:t>
                      </a:r>
                      <a:r>
                        <a:rPr lang="en-US" sz="900" kern="1200" dirty="0">
                          <a:effectLst/>
                        </a:rPr>
                        <a:t>2 </a:t>
                      </a:r>
                      <a:r>
                        <a:rPr lang="en-US" sz="1200" kern="1200" dirty="0">
                          <a:effectLst/>
                        </a:rPr>
                        <a:t>2011</a:t>
                      </a: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718" marR="87718" marT="1218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LTC</a:t>
                      </a:r>
                      <a:r>
                        <a:rPr lang="en-US" sz="900" kern="1200" dirty="0">
                          <a:effectLst/>
                        </a:rPr>
                        <a:t>2</a:t>
                      </a:r>
                      <a:r>
                        <a:rPr lang="en-US" sz="1200" kern="1200" dirty="0">
                          <a:effectLst/>
                        </a:rPr>
                        <a:t> 2012</a:t>
                      </a: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718" marR="87718" marT="1218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LTC</a:t>
                      </a:r>
                      <a:r>
                        <a:rPr lang="en-US" sz="900" kern="1200" dirty="0">
                          <a:effectLst/>
                        </a:rPr>
                        <a:t>2 </a:t>
                      </a:r>
                      <a:r>
                        <a:rPr lang="en-US" sz="1200" kern="1200" dirty="0">
                          <a:effectLst/>
                        </a:rPr>
                        <a:t>2013</a:t>
                      </a: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718" marR="87718" marT="12183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LTC</a:t>
                      </a:r>
                      <a:r>
                        <a:rPr lang="en-US" sz="900" kern="1200" dirty="0">
                          <a:effectLst/>
                        </a:rPr>
                        <a:t>2</a:t>
                      </a:r>
                      <a:r>
                        <a:rPr lang="en-US" sz="1200" kern="1200" dirty="0">
                          <a:effectLst/>
                        </a:rPr>
                        <a:t> 2014</a:t>
                      </a: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87718" marR="87718" marT="12183" marB="0" anchor="b"/>
                </a:tc>
              </a:tr>
              <a:tr h="27812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43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50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7718" marR="87718" marT="12183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$134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7718" marR="87718" marT="12183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$134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7718" marR="87718" marT="1218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$134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$69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$69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27812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87718" marR="87718" marT="12183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7718" marR="87718" marT="12183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-$65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27812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53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60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7718" marR="87718" marT="12183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$219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7718" marR="87718" marT="12183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$219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$219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$112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$112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27812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87718" marR="87718" marT="12183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7718" marR="87718" marT="12183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-$107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27812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63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70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7718" marR="87718" marT="12183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$345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7718" marR="87718" marT="12183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$345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$345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$308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$308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2921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87718" marR="87718" marT="12183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87718" marR="87718" marT="12183" marB="0" anchor="b"/>
                </a:tc>
                <a:tc gridSpan="2">
                  <a:txBody>
                    <a:bodyPr/>
                    <a:lstStyle/>
                    <a:p>
                      <a:pPr algn="l"/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+mn-lt"/>
                        </a:rPr>
                        <a:t>-$37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77838" y="5638800"/>
            <a:ext cx="83613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n-lt"/>
              </a:rPr>
              <a:t>* </a:t>
            </a:r>
            <a:r>
              <a:rPr lang="en-US" sz="1100" dirty="0" smtClean="0">
                <a:latin typeface="+mn-lt"/>
              </a:rPr>
              <a:t>Monthly premium scenario is provided </a:t>
            </a:r>
            <a:r>
              <a:rPr lang="en-US" sz="1100" dirty="0">
                <a:latin typeface="+mn-lt"/>
              </a:rPr>
              <a:t>as illustrative </a:t>
            </a:r>
            <a:r>
              <a:rPr lang="en-US" sz="1100" dirty="0" smtClean="0">
                <a:latin typeface="+mn-lt"/>
              </a:rPr>
              <a:t>example </a:t>
            </a:r>
            <a:r>
              <a:rPr lang="en-US" sz="1100" dirty="0">
                <a:latin typeface="+mn-lt"/>
              </a:rPr>
              <a:t>of the expected premiums for members who move from the </a:t>
            </a:r>
            <a:r>
              <a:rPr lang="en-US" sz="1100" dirty="0" smtClean="0">
                <a:latin typeface="+mn-lt"/>
              </a:rPr>
              <a:t>LTC</a:t>
            </a:r>
            <a:r>
              <a:rPr lang="en-US" sz="800" dirty="0" smtClean="0">
                <a:latin typeface="+mn-lt"/>
              </a:rPr>
              <a:t>2</a:t>
            </a:r>
            <a:r>
              <a:rPr lang="en-US" sz="1100" dirty="0" smtClean="0">
                <a:latin typeface="+mn-lt"/>
              </a:rPr>
              <a:t> lifetime </a:t>
            </a:r>
            <a:r>
              <a:rPr lang="en-US" sz="1100" dirty="0">
                <a:latin typeface="+mn-lt"/>
              </a:rPr>
              <a:t>policy </a:t>
            </a:r>
            <a:r>
              <a:rPr lang="en-US" sz="1100" dirty="0" smtClean="0">
                <a:latin typeface="+mn-lt"/>
              </a:rPr>
              <a:t>type </a:t>
            </a:r>
            <a:r>
              <a:rPr lang="en-US" sz="1100" dirty="0">
                <a:latin typeface="+mn-lt"/>
              </a:rPr>
              <a:t>to the 10-year policy with Retained Inflation. Exact premium amounts will vary by member due to issue age and attained age at the time the member elects to change coverage. </a:t>
            </a:r>
          </a:p>
        </p:txBody>
      </p:sp>
    </p:spTree>
    <p:extLst>
      <p:ext uri="{BB962C8B-B14F-4D97-AF65-F5344CB8AC3E}">
        <p14:creationId xmlns:p14="http://schemas.microsoft.com/office/powerpoint/2010/main" val="39844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305800" cy="762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 smtClean="0">
              <a:ea typeface="ヒラギノ角ゴ Pro W3" charset="-128"/>
              <a:cs typeface="Arial Narrow" pitchFamily="34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80B7578-D666-4E2C-861E-D6503D83A863}" type="slidenum">
              <a:rPr lang="en-US" sz="1400" smtClean="0">
                <a:solidFill>
                  <a:srgbClr val="8992AC"/>
                </a:solidFill>
                <a:latin typeface="Arial Narrow" pitchFamily="34" charset="0"/>
              </a:rPr>
              <a:pPr/>
              <a:t>21</a:t>
            </a:fld>
            <a:endParaRPr lang="en-US" sz="1400" smtClean="0">
              <a:solidFill>
                <a:srgbClr val="8992AC"/>
              </a:solidFill>
              <a:latin typeface="Arial Narrow" pitchFamily="34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dirty="0"/>
              <a:t>CalPERS Long-Term Care Program</a:t>
            </a:r>
            <a:endParaRPr lang="en-US" sz="1400" dirty="0">
              <a:solidFill>
                <a:srgbClr val="166494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5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dirty="0"/>
              <a:t>CalPERS Long-Term Care Program</a:t>
            </a:r>
            <a:endParaRPr lang="en-US" sz="1400" dirty="0">
              <a:solidFill>
                <a:srgbClr val="166494"/>
              </a:solidFill>
              <a:latin typeface="Arial Narrow" pitchFamily="34" charset="0"/>
            </a:endParaRPr>
          </a:p>
        </p:txBody>
      </p:sp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05800" cy="685800"/>
          </a:xfrm>
        </p:spPr>
        <p:txBody>
          <a:bodyPr/>
          <a:lstStyle/>
          <a:p>
            <a:r>
              <a:rPr lang="en-US" dirty="0" smtClean="0"/>
              <a:t>Summary of CalPERS LTC Programs</a:t>
            </a:r>
            <a:endParaRPr lang="en-US" sz="2400" dirty="0" smtClean="0"/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F4F3E17-AAAB-4391-82EE-EEA9DA9D2A54}" type="slidenum">
              <a:rPr lang="en-US" sz="1400" smtClean="0">
                <a:solidFill>
                  <a:srgbClr val="8992AC"/>
                </a:solidFill>
                <a:latin typeface="Arial Narrow" pitchFamily="34" charset="0"/>
              </a:rPr>
              <a:pPr/>
              <a:t>3</a:t>
            </a:fld>
            <a:endParaRPr lang="en-US" sz="1400" smtClean="0">
              <a:solidFill>
                <a:srgbClr val="8992AC"/>
              </a:solidFill>
              <a:latin typeface="Arial Narrow" pitchFamily="34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444062" y="1905000"/>
            <a:ext cx="830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60606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606060"/>
                </a:solidFill>
                <a:latin typeface="Arial Narrow" charset="0"/>
                <a:ea typeface="MS PGothic" pitchFamily="34" charset="-128"/>
                <a:cs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606060"/>
                </a:solidFill>
                <a:latin typeface="Arial Narrow" charset="0"/>
                <a:ea typeface="MS PGothic" pitchFamily="34" charset="-128"/>
                <a:cs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606060"/>
                </a:solidFill>
                <a:latin typeface="Arial Narrow" charset="0"/>
                <a:ea typeface="MS PGothic" pitchFamily="34" charset="-128"/>
                <a:cs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606060"/>
                </a:solidFill>
                <a:latin typeface="Arial Narrow" charset="0"/>
                <a:ea typeface="MS PGothic" pitchFamily="34" charset="-128"/>
                <a:cs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Narrow" charset="0"/>
                <a:ea typeface="ＭＳ Ｐゴシック" pitchFamily="1" charset="-128"/>
                <a:cs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Narrow" charset="0"/>
                <a:ea typeface="ＭＳ Ｐゴシック" pitchFamily="1" charset="-128"/>
                <a:cs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Narrow" charset="0"/>
                <a:ea typeface="ＭＳ Ｐゴシック" pitchFamily="1" charset="-128"/>
                <a:cs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Narrow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endParaRPr lang="en-US" sz="24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703216"/>
              </p:ext>
            </p:extLst>
          </p:nvPr>
        </p:nvGraphicFramePr>
        <p:xfrm>
          <a:off x="457200" y="1600200"/>
          <a:ext cx="7696200" cy="435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788"/>
                <a:gridCol w="2399612"/>
                <a:gridCol w="1828800"/>
                <a:gridCol w="1295400"/>
                <a:gridCol w="990600"/>
              </a:tblGrid>
              <a:tr h="51017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606060"/>
                        </a:solidFill>
                        <a:latin typeface="+mn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606060"/>
                          </a:solidFill>
                          <a:latin typeface="+mn-lt"/>
                        </a:rPr>
                        <a:t>As of 6/30/2012</a:t>
                      </a:r>
                      <a:endParaRPr lang="en-US" sz="1400" dirty="0" smtClean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606060"/>
                          </a:solidFill>
                          <a:effectLst/>
                        </a:rPr>
                        <a:t>Average Premium</a:t>
                      </a:r>
                      <a:endParaRPr lang="en-US" sz="1400" dirty="0">
                        <a:solidFill>
                          <a:srgbClr val="60606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7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LTC1</a:t>
                      </a:r>
                      <a:endParaRPr lang="en-US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Comprehensive/Facility Only 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Members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       119,841 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7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Unlimited, 6-year, and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3-year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Annualized Premium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$   266,614,497 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$2,225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7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Partnership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Members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          5,416 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7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2-year, 1-year, and 6-months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Annualized Premium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$</a:t>
                      </a: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 </a:t>
                      </a: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    </a:t>
                      </a: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7,745,079 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$1,430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7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LTC2</a:t>
                      </a:r>
                      <a:endParaRPr lang="en-US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Comprehensive/Facility Only 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Members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          8,611 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7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Unlimited, 6-year, and 3-year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Annualized Premium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$</a:t>
                      </a: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 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 20,896,311 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$2,427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7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Partnership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Members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             272 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7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2-year, 1-year, and 6-months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Annualized Premium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$</a:t>
                      </a: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     479,489 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$1,763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7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LTC3</a:t>
                      </a:r>
                      <a:endParaRPr lang="en-US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Comprehensive/Facility Only 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Members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         16,085 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7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Unlimited, 6-year, and 3-year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Annualized Premium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$    </a:t>
                      </a: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32,151,457 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$1,999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7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Partnership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Members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             105 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7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2-year and 1-year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Annualized Premium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$     </a:t>
                      </a: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   213,296 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$2,031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7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Total</a:t>
                      </a:r>
                      <a:endParaRPr lang="en-US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All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Members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      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  150,330 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360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Annualized Premium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$  328,100,129 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$2,183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5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dirty="0"/>
              <a:t>CalPERS Long-Term Care Program</a:t>
            </a:r>
            <a:endParaRPr lang="en-US" sz="1400" dirty="0">
              <a:solidFill>
                <a:srgbClr val="166494"/>
              </a:solidFill>
              <a:latin typeface="Arial Narrow" pitchFamily="34" charset="0"/>
            </a:endParaRPr>
          </a:p>
        </p:txBody>
      </p:sp>
      <p:sp>
        <p:nvSpPr>
          <p:cNvPr id="6147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05800" cy="1066800"/>
          </a:xfrm>
        </p:spPr>
        <p:txBody>
          <a:bodyPr/>
          <a:lstStyle/>
          <a:p>
            <a:r>
              <a:rPr lang="en-US" dirty="0" smtClean="0"/>
              <a:t>LTC Program Update </a:t>
            </a:r>
            <a:br>
              <a:rPr lang="en-US" dirty="0" smtClean="0"/>
            </a:br>
            <a:r>
              <a:rPr lang="en-US" sz="1800" dirty="0" smtClean="0"/>
              <a:t>(As of December 31, 2012)</a:t>
            </a:r>
          </a:p>
        </p:txBody>
      </p:sp>
      <p:sp>
        <p:nvSpPr>
          <p:cNvPr id="26628" name="Content Placeholder 4"/>
          <p:cNvSpPr>
            <a:spLocks noGrp="1"/>
          </p:cNvSpPr>
          <p:nvPr>
            <p:ph idx="4294967295"/>
          </p:nvPr>
        </p:nvSpPr>
        <p:spPr>
          <a:xfrm>
            <a:off x="381000" y="2057400"/>
            <a:ext cx="8458200" cy="2514600"/>
          </a:xfrm>
        </p:spPr>
        <p:txBody>
          <a:bodyPr/>
          <a:lstStyle/>
          <a:p>
            <a:pPr marL="19050" indent="0" eaLnBrk="1" hangingPunct="1">
              <a:buNone/>
              <a:defRPr/>
            </a:pPr>
            <a:r>
              <a:rPr lang="en-US" dirty="0" smtClean="0"/>
              <a:t>Program Statistics</a:t>
            </a:r>
          </a:p>
          <a:p>
            <a:pPr marL="762000" lvl="1" indent="-342900"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148,292 active program members</a:t>
            </a:r>
          </a:p>
          <a:p>
            <a:pPr marL="762000" lvl="1" indent="-342900"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Over $327 million in annual premium</a:t>
            </a:r>
          </a:p>
          <a:p>
            <a:pPr marL="762000" lvl="1" indent="-342900"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$2,206 average annualized premium</a:t>
            </a:r>
          </a:p>
          <a:p>
            <a:pPr marL="762000" lvl="1" indent="-342900"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Invested asset value of $3.6 billion</a:t>
            </a:r>
          </a:p>
          <a:p>
            <a:pPr marL="876300" lvl="1" indent="-457200" eaLnBrk="1" hangingPunct="1">
              <a:defRPr/>
            </a:pPr>
            <a:endParaRPr lang="en-US" sz="2400" dirty="0">
              <a:ea typeface="Geneva"/>
              <a:cs typeface="Geneva"/>
            </a:endParaRPr>
          </a:p>
          <a:p>
            <a:pPr marL="19050" indent="0" eaLnBrk="1" hangingPunct="1">
              <a:buFontTx/>
              <a:buNone/>
              <a:defRPr/>
            </a:pPr>
            <a:endParaRPr lang="en-US" dirty="0" smtClean="0">
              <a:ea typeface="Geneva"/>
              <a:cs typeface="Geneva"/>
            </a:endParaRPr>
          </a:p>
          <a:p>
            <a:pPr>
              <a:defRPr/>
            </a:pPr>
            <a:endParaRPr lang="en-US" sz="2500" dirty="0" smtClean="0"/>
          </a:p>
          <a:p>
            <a:pPr marL="457200" lvl="1" indent="0">
              <a:buFont typeface="Times" pitchFamily="18" charset="0"/>
              <a:buNone/>
              <a:defRPr/>
            </a:pPr>
            <a:endParaRPr lang="en-US" dirty="0" smtClean="0"/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6369590-15E0-4304-A512-CD0BA3779C51}" type="slidenum">
              <a:rPr lang="en-US" sz="1400" smtClean="0">
                <a:solidFill>
                  <a:srgbClr val="8992AC"/>
                </a:solidFill>
                <a:latin typeface="Arial Narrow" pitchFamily="34" charset="0"/>
              </a:rPr>
              <a:pPr/>
              <a:t>4</a:t>
            </a:fld>
            <a:endParaRPr lang="en-US" sz="1400" smtClean="0">
              <a:solidFill>
                <a:srgbClr val="8992AC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1000" y="2057400"/>
            <a:ext cx="8305800" cy="2971800"/>
          </a:xfrm>
        </p:spPr>
        <p:txBody>
          <a:bodyPr/>
          <a:lstStyle/>
          <a:p>
            <a:pPr marL="52388" lvl="1" indent="0" eaLnBrk="1" hangingPunct="1">
              <a:buNone/>
              <a:defRPr/>
            </a:pPr>
            <a:r>
              <a:rPr lang="en-US" sz="2800" dirty="0"/>
              <a:t>Claim and Care Management</a:t>
            </a:r>
          </a:p>
          <a:p>
            <a:pPr marL="876300" lvl="1" indent="-457200"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5,632 </a:t>
            </a:r>
            <a:r>
              <a:rPr lang="en-US" sz="2400" dirty="0"/>
              <a:t>members </a:t>
            </a:r>
            <a:r>
              <a:rPr lang="en-US" sz="2400" dirty="0" smtClean="0"/>
              <a:t>in active claim</a:t>
            </a:r>
          </a:p>
          <a:p>
            <a:pPr marL="876300" lvl="1" indent="-457200"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90,300+ volume of claim payments annually</a:t>
            </a:r>
          </a:p>
          <a:p>
            <a:pPr marL="876300" lvl="1" indent="-457200"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$179+ million paid in member benefits annually</a:t>
            </a:r>
            <a:endParaRPr lang="en-US" sz="2400" dirty="0"/>
          </a:p>
          <a:p>
            <a:pPr marL="876300" lvl="1" indent="-457200"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$1+ billion paid </a:t>
            </a:r>
            <a:r>
              <a:rPr lang="en-US" sz="2400" dirty="0"/>
              <a:t>in member </a:t>
            </a:r>
            <a:r>
              <a:rPr lang="en-US" sz="2400" dirty="0" smtClean="0"/>
              <a:t>benefits*</a:t>
            </a:r>
          </a:p>
          <a:p>
            <a:pPr marL="876300" lvl="1" indent="-457200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pitchFamily="34" charset="-128"/>
              </a:rPr>
              <a:t>95% of claims paid in 10 days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81DD17B-7123-4509-98B1-FBD4D3C85F4C}" type="slidenum">
              <a:rPr lang="en-US" sz="1400" smtClean="0">
                <a:solidFill>
                  <a:srgbClr val="8992AC"/>
                </a:solidFill>
                <a:latin typeface="Arial Narrow" pitchFamily="34" charset="0"/>
              </a:rPr>
              <a:pPr/>
              <a:t>5</a:t>
            </a:fld>
            <a:endParaRPr lang="en-US" sz="1400" smtClean="0">
              <a:solidFill>
                <a:srgbClr val="8992AC"/>
              </a:solidFill>
              <a:latin typeface="Arial Narrow" pitchFamily="34" charset="0"/>
            </a:endParaRP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dirty="0"/>
              <a:t>CalPERS Long-Term Care Program</a:t>
            </a:r>
            <a:endParaRPr lang="en-US" sz="1400" dirty="0">
              <a:solidFill>
                <a:srgbClr val="166494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638800"/>
            <a:ext cx="1872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+mn-lt"/>
              </a:rPr>
              <a:t>* Since program </a:t>
            </a:r>
            <a:r>
              <a:rPr lang="en-US" sz="1400" dirty="0" smtClean="0">
                <a:solidFill>
                  <a:srgbClr val="606060"/>
                </a:solidFill>
                <a:latin typeface="+mn-lt"/>
              </a:rPr>
              <a:t>inception</a:t>
            </a:r>
            <a:endParaRPr lang="en-US" sz="1400" dirty="0">
              <a:solidFill>
                <a:srgbClr val="606060"/>
              </a:solidFill>
              <a:latin typeface="+mn-lt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05800" cy="1066800"/>
          </a:xfrm>
        </p:spPr>
        <p:txBody>
          <a:bodyPr/>
          <a:lstStyle/>
          <a:p>
            <a:r>
              <a:rPr lang="en-US" dirty="0" smtClean="0"/>
              <a:t>LTC Program Update </a:t>
            </a:r>
            <a:br>
              <a:rPr lang="en-US" dirty="0" smtClean="0"/>
            </a:br>
            <a:r>
              <a:rPr lang="en-US" sz="1800" dirty="0" smtClean="0"/>
              <a:t>(As of December 31,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1143000"/>
          </a:xfrm>
        </p:spPr>
        <p:txBody>
          <a:bodyPr/>
          <a:lstStyle/>
          <a:p>
            <a:r>
              <a:rPr lang="en-US" dirty="0" smtClean="0"/>
              <a:t>Recovery From Claim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1000" y="1752600"/>
            <a:ext cx="8305800" cy="2133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Recovery continues throughout the life of a claim  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Almost 30% of closed claimants have recovered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58% before benefit payments are made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42% after benefit payments have begun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708B0F7-C23A-44B4-8CEC-6F6FBD4C358A}" type="slidenum">
              <a:rPr lang="en-US" sz="1400" smtClean="0">
                <a:solidFill>
                  <a:srgbClr val="8992AC"/>
                </a:solidFill>
                <a:latin typeface="Arial Narrow" pitchFamily="34" charset="0"/>
              </a:rPr>
              <a:pPr/>
              <a:t>6</a:t>
            </a:fld>
            <a:endParaRPr lang="en-US" sz="1400" smtClean="0">
              <a:solidFill>
                <a:srgbClr val="8992AC"/>
              </a:solidFill>
              <a:latin typeface="Arial Narrow" pitchFamily="34" charset="0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dirty="0"/>
              <a:t>CalPERS Long-Term Care Program</a:t>
            </a:r>
            <a:endParaRPr lang="en-US" sz="1400" dirty="0">
              <a:solidFill>
                <a:srgbClr val="166494"/>
              </a:solidFill>
              <a:latin typeface="Arial Narrow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533400" y="3886200"/>
            <a:ext cx="8305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606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-"/>
              <a:defRPr sz="2600">
                <a:solidFill>
                  <a:srgbClr val="606060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06060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606060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0" y="4419600"/>
            <a:ext cx="5791200" cy="838200"/>
            <a:chOff x="1847850" y="4238625"/>
            <a:chExt cx="5791200" cy="838200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847850" y="4238625"/>
              <a:ext cx="5791200" cy="0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lIns="91416" tIns="45708" rIns="91416" bIns="45708"/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762250" y="4238625"/>
              <a:ext cx="609600" cy="838200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lIns="91416" tIns="45708" rIns="91416" bIns="45708"/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5235575" y="4238625"/>
              <a:ext cx="609600" cy="838200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lIns="91416" tIns="45708" rIns="91416" bIns="45708"/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83777" y="3962400"/>
            <a:ext cx="2493818" cy="36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6" tIns="45708" rIns="91416" bIns="45708">
            <a:spAutoFit/>
          </a:bodyPr>
          <a:lstStyle/>
          <a:p>
            <a:pPr algn="ctr" eaLnBrk="0" hangingPunct="0"/>
            <a:r>
              <a:rPr lang="en-US" sz="1800" dirty="0" smtClean="0">
                <a:solidFill>
                  <a:srgbClr val="606060"/>
                </a:solidFill>
                <a:latin typeface="+mj-lt"/>
              </a:rPr>
              <a:t>Claim Approved</a:t>
            </a:r>
            <a:endParaRPr lang="en-US" sz="1800" dirty="0">
              <a:solidFill>
                <a:srgbClr val="606060"/>
              </a:solidFill>
              <a:latin typeface="+mj-lt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92416" y="3962400"/>
            <a:ext cx="2074984" cy="36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6" tIns="45708" rIns="91416" bIns="45708">
            <a:spAutoFit/>
          </a:bodyPr>
          <a:lstStyle/>
          <a:p>
            <a:pPr algn="ctr" eaLnBrk="0" hangingPunct="0"/>
            <a:r>
              <a:rPr lang="en-US" sz="1800" dirty="0" smtClean="0">
                <a:solidFill>
                  <a:srgbClr val="606060"/>
                </a:solidFill>
                <a:latin typeface="+mj-lt"/>
              </a:rPr>
              <a:t>Claim Paid</a:t>
            </a:r>
            <a:endParaRPr lang="en-US" sz="1800" dirty="0">
              <a:solidFill>
                <a:srgbClr val="606060"/>
              </a:solidFill>
              <a:latin typeface="+mj-lt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574864" y="3962400"/>
            <a:ext cx="3070372" cy="36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6" tIns="45708" rIns="91416" bIns="45708">
            <a:spAutoFit/>
          </a:bodyPr>
          <a:lstStyle/>
          <a:p>
            <a:pPr algn="ctr" eaLnBrk="0" hangingPunct="0"/>
            <a:r>
              <a:rPr lang="en-US" sz="1800" dirty="0">
                <a:solidFill>
                  <a:srgbClr val="606060"/>
                </a:solidFill>
                <a:latin typeface="+mj-lt"/>
              </a:rPr>
              <a:t>28% </a:t>
            </a:r>
            <a:r>
              <a:rPr lang="en-US" sz="1800" dirty="0" smtClean="0">
                <a:solidFill>
                  <a:srgbClr val="606060"/>
                </a:solidFill>
                <a:latin typeface="+mj-lt"/>
              </a:rPr>
              <a:t>Remain in </a:t>
            </a:r>
            <a:r>
              <a:rPr lang="en-US" sz="1800" dirty="0">
                <a:solidFill>
                  <a:srgbClr val="606060"/>
                </a:solidFill>
                <a:latin typeface="+mj-lt"/>
              </a:rPr>
              <a:t>Claim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29390" y="5181558"/>
            <a:ext cx="3916640" cy="64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6" tIns="45708" rIns="91416" bIns="45708">
            <a:spAutoFit/>
          </a:bodyPr>
          <a:lstStyle/>
          <a:p>
            <a:pPr algn="ctr" eaLnBrk="0" hangingPunct="0"/>
            <a:r>
              <a:rPr lang="en-US" sz="1800" dirty="0">
                <a:solidFill>
                  <a:srgbClr val="606060"/>
                </a:solidFill>
                <a:latin typeface="+mj-lt"/>
              </a:rPr>
              <a:t>58% </a:t>
            </a:r>
            <a:r>
              <a:rPr lang="en-US" sz="1800" dirty="0" smtClean="0">
                <a:solidFill>
                  <a:srgbClr val="606060"/>
                </a:solidFill>
                <a:latin typeface="+mj-lt"/>
              </a:rPr>
              <a:t>Recover </a:t>
            </a:r>
          </a:p>
          <a:p>
            <a:pPr algn="ctr" eaLnBrk="0" hangingPunct="0"/>
            <a:r>
              <a:rPr lang="en-US" sz="1800" dirty="0" smtClean="0">
                <a:solidFill>
                  <a:srgbClr val="606060"/>
                </a:solidFill>
                <a:latin typeface="+mj-lt"/>
              </a:rPr>
              <a:t>before </a:t>
            </a:r>
            <a:r>
              <a:rPr lang="en-US" sz="1800" dirty="0">
                <a:solidFill>
                  <a:srgbClr val="606060"/>
                </a:solidFill>
                <a:latin typeface="+mj-lt"/>
              </a:rPr>
              <a:t>Benefits Paid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322619" y="5157808"/>
            <a:ext cx="4987635" cy="64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6" tIns="45708" rIns="91416" bIns="45708">
            <a:spAutoFit/>
          </a:bodyPr>
          <a:lstStyle/>
          <a:p>
            <a:pPr algn="ctr" eaLnBrk="0" hangingPunct="0"/>
            <a:r>
              <a:rPr lang="en-US" sz="1800" dirty="0">
                <a:solidFill>
                  <a:srgbClr val="606060"/>
                </a:solidFill>
                <a:latin typeface="+mj-lt"/>
              </a:rPr>
              <a:t>42% </a:t>
            </a:r>
            <a:r>
              <a:rPr lang="en-US" sz="1800" dirty="0" smtClean="0">
                <a:solidFill>
                  <a:srgbClr val="606060"/>
                </a:solidFill>
                <a:latin typeface="+mj-lt"/>
              </a:rPr>
              <a:t>Recover </a:t>
            </a:r>
          </a:p>
          <a:p>
            <a:pPr algn="ctr" eaLnBrk="0" hangingPunct="0"/>
            <a:r>
              <a:rPr lang="en-US" sz="1800" dirty="0" smtClean="0">
                <a:solidFill>
                  <a:srgbClr val="606060"/>
                </a:solidFill>
                <a:latin typeface="+mj-lt"/>
              </a:rPr>
              <a:t>after </a:t>
            </a:r>
            <a:r>
              <a:rPr lang="en-US" sz="1800" dirty="0">
                <a:solidFill>
                  <a:srgbClr val="606060"/>
                </a:solidFill>
                <a:latin typeface="+mj-lt"/>
              </a:rPr>
              <a:t>Payment Begins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Management Overview</a:t>
            </a:r>
            <a:endParaRPr lang="en-US" dirty="0" smtClean="0"/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752600"/>
            <a:ext cx="8305800" cy="4267200"/>
          </a:xfrm>
        </p:spPr>
        <p:txBody>
          <a:bodyPr/>
          <a:lstStyle/>
          <a:p>
            <a:pPr>
              <a:tabLst>
                <a:tab pos="3089275" algn="l"/>
                <a:tab pos="4856163" algn="l"/>
                <a:tab pos="6453188" algn="l"/>
              </a:tabLst>
            </a:pPr>
            <a:r>
              <a:rPr lang="en-US" dirty="0" smtClean="0"/>
              <a:t>CalPERS LTC provides </a:t>
            </a:r>
            <a:r>
              <a:rPr lang="en-US" dirty="0"/>
              <a:t>substantial value to its members</a:t>
            </a:r>
          </a:p>
          <a:p>
            <a:pPr lvl="1">
              <a:spcBef>
                <a:spcPts val="1200"/>
              </a:spcBef>
              <a:tabLst>
                <a:tab pos="3089275" algn="l"/>
                <a:tab pos="4856163" algn="l"/>
                <a:tab pos="6453188" algn="l"/>
              </a:tabLst>
            </a:pPr>
            <a:r>
              <a:rPr lang="en-US" sz="2400" dirty="0" smtClean="0"/>
              <a:t>Over </a:t>
            </a:r>
            <a:r>
              <a:rPr lang="en-US" sz="2400" dirty="0"/>
              <a:t>15,000 members have received </a:t>
            </a:r>
            <a:r>
              <a:rPr lang="en-US" sz="2400" dirty="0" smtClean="0"/>
              <a:t>LTC benefits </a:t>
            </a:r>
            <a:r>
              <a:rPr lang="en-US" sz="2400" dirty="0"/>
              <a:t>s</a:t>
            </a:r>
            <a:r>
              <a:rPr lang="en-US" sz="2400" dirty="0" smtClean="0"/>
              <a:t>ince </a:t>
            </a:r>
            <a:r>
              <a:rPr lang="en-US" sz="2400" dirty="0"/>
              <a:t>program </a:t>
            </a:r>
            <a:r>
              <a:rPr lang="en-US" sz="2400" dirty="0" smtClean="0"/>
              <a:t>inception</a:t>
            </a:r>
          </a:p>
          <a:p>
            <a:pPr>
              <a:tabLst>
                <a:tab pos="3089275" algn="l"/>
                <a:tab pos="4856163" algn="l"/>
                <a:tab pos="6453188" algn="l"/>
              </a:tabLst>
            </a:pPr>
            <a:r>
              <a:rPr lang="en-US" dirty="0" smtClean="0"/>
              <a:t>CalPERS LTC claimants most common disabling diagnoses</a:t>
            </a:r>
          </a:p>
          <a:p>
            <a:pPr lvl="1" defTabSz="895350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 smtClean="0"/>
              <a:t>Dementia</a:t>
            </a:r>
            <a:r>
              <a:rPr lang="en-US" sz="2400" dirty="0"/>
              <a:t>, cancer, stroke, fractures, </a:t>
            </a:r>
            <a:r>
              <a:rPr lang="en-US" sz="2400" dirty="0" smtClean="0"/>
              <a:t>Parkinson’s</a:t>
            </a:r>
            <a:endParaRPr lang="en-US" sz="2400" dirty="0"/>
          </a:p>
          <a:p>
            <a:pPr lvl="1" defTabSz="895350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/>
              <a:t>11% cognitive </a:t>
            </a:r>
            <a:r>
              <a:rPr lang="en-US" sz="2400" dirty="0" smtClean="0"/>
              <a:t>impairment </a:t>
            </a:r>
            <a:endParaRPr lang="en-US" sz="2400" dirty="0"/>
          </a:p>
          <a:p>
            <a:pPr lvl="1" defTabSz="895350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/>
              <a:t>67% </a:t>
            </a:r>
            <a:r>
              <a:rPr lang="en-US" sz="2400" dirty="0" smtClean="0"/>
              <a:t> 2</a:t>
            </a:r>
            <a:r>
              <a:rPr lang="en-US" sz="2400" dirty="0"/>
              <a:t>+ </a:t>
            </a:r>
            <a:r>
              <a:rPr lang="en-US" sz="2400" dirty="0" smtClean="0"/>
              <a:t>activities </a:t>
            </a:r>
            <a:r>
              <a:rPr lang="en-US" sz="2400" dirty="0"/>
              <a:t>of </a:t>
            </a:r>
            <a:r>
              <a:rPr lang="en-US" sz="2400" dirty="0" smtClean="0"/>
              <a:t>daily living deficits</a:t>
            </a:r>
          </a:p>
          <a:p>
            <a:pPr lvl="1" defTabSz="895350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 smtClean="0"/>
              <a:t>22</a:t>
            </a:r>
            <a:r>
              <a:rPr lang="en-US" sz="2400" dirty="0"/>
              <a:t>% combined cognitive impairment </a:t>
            </a:r>
            <a:r>
              <a:rPr lang="en-US" sz="2400" dirty="0" smtClean="0"/>
              <a:t>AND  2</a:t>
            </a:r>
            <a:r>
              <a:rPr lang="en-US" sz="2400" dirty="0"/>
              <a:t>+ </a:t>
            </a:r>
            <a:r>
              <a:rPr lang="en-US" sz="2400" dirty="0" smtClean="0"/>
              <a:t>activities </a:t>
            </a:r>
            <a:r>
              <a:rPr lang="en-US" sz="2400" dirty="0"/>
              <a:t>of </a:t>
            </a:r>
            <a:r>
              <a:rPr lang="en-US" sz="2400" dirty="0" smtClean="0"/>
              <a:t>daily living </a:t>
            </a:r>
            <a:r>
              <a:rPr lang="en-US" sz="2400" dirty="0"/>
              <a:t>deficits</a:t>
            </a:r>
          </a:p>
          <a:p>
            <a:pPr>
              <a:tabLst>
                <a:tab pos="3089275" algn="l"/>
                <a:tab pos="4856163" algn="l"/>
                <a:tab pos="6453188" algn="l"/>
              </a:tabLst>
            </a:pPr>
            <a:endParaRPr lang="en-US" dirty="0"/>
          </a:p>
          <a:p>
            <a:pPr>
              <a:tabLst>
                <a:tab pos="3089275" algn="l"/>
                <a:tab pos="4856163" algn="l"/>
                <a:tab pos="6453188" algn="l"/>
              </a:tabLst>
            </a:pPr>
            <a:endParaRPr lang="en-US" sz="2200" dirty="0"/>
          </a:p>
          <a:p>
            <a:pPr marL="0" indent="0">
              <a:buFontTx/>
              <a:buNone/>
              <a:tabLst>
                <a:tab pos="3089275" algn="l"/>
                <a:tab pos="4856163" algn="l"/>
                <a:tab pos="6453188" algn="l"/>
              </a:tabLst>
            </a:pPr>
            <a:endParaRPr lang="en-US" sz="2400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60CF6F4-6699-4B73-8D51-36409AE3FA08}" type="slidenum">
              <a:rPr lang="en-US" sz="1400" smtClean="0">
                <a:solidFill>
                  <a:srgbClr val="8992AC"/>
                </a:solidFill>
                <a:latin typeface="Arial Narrow" pitchFamily="34" charset="0"/>
              </a:rPr>
              <a:pPr/>
              <a:t>7</a:t>
            </a:fld>
            <a:endParaRPr lang="en-US" sz="1400" smtClean="0">
              <a:solidFill>
                <a:srgbClr val="8992AC"/>
              </a:solidFill>
              <a:latin typeface="Arial Narrow" pitchFamily="34" charset="0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dirty="0"/>
              <a:t>CalPERS Long-Term Care Program</a:t>
            </a:r>
            <a:endParaRPr lang="en-US" sz="1400" dirty="0">
              <a:solidFill>
                <a:srgbClr val="166494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05800" cy="1143000"/>
          </a:xfrm>
        </p:spPr>
        <p:txBody>
          <a:bodyPr/>
          <a:lstStyle/>
          <a:p>
            <a:r>
              <a:rPr lang="en-US" dirty="0"/>
              <a:t>Clinical Profile of </a:t>
            </a:r>
            <a:r>
              <a:rPr lang="en-US" dirty="0" smtClean="0"/>
              <a:t>Claims – </a:t>
            </a:r>
            <a:r>
              <a:rPr lang="en-US" sz="2400" dirty="0" smtClean="0"/>
              <a:t>Since inception of LTC Program</a:t>
            </a:r>
          </a:p>
        </p:txBody>
      </p:sp>
      <p:sp>
        <p:nvSpPr>
          <p:cNvPr id="10244" name="Slide Number Placeholder 2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BF06773-A827-452A-AD0C-2613C5AE4244}" type="slidenum">
              <a:rPr lang="en-US" sz="1400" smtClean="0">
                <a:solidFill>
                  <a:srgbClr val="8992AC"/>
                </a:solidFill>
                <a:latin typeface="Arial Narrow" pitchFamily="34" charset="0"/>
              </a:rPr>
              <a:pPr/>
              <a:t>8</a:t>
            </a:fld>
            <a:endParaRPr lang="en-US" sz="1400" smtClean="0">
              <a:solidFill>
                <a:srgbClr val="8992AC"/>
              </a:solidFill>
              <a:latin typeface="Arial Narrow" pitchFamily="34" charset="0"/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dirty="0"/>
              <a:t>CalPERS Long-Term Care Program</a:t>
            </a:r>
            <a:endParaRPr lang="en-US" sz="1400" dirty="0">
              <a:solidFill>
                <a:srgbClr val="166494"/>
              </a:solidFill>
              <a:latin typeface="Arial Narrow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668374"/>
              </p:ext>
            </p:extLst>
          </p:nvPr>
        </p:nvGraphicFramePr>
        <p:xfrm>
          <a:off x="533400" y="1447800"/>
          <a:ext cx="8015513" cy="4563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7313"/>
                <a:gridCol w="1672771"/>
                <a:gridCol w="1161143"/>
                <a:gridCol w="1814286"/>
              </a:tblGrid>
              <a:tr h="5029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CC"/>
                          </a:solidFill>
                          <a:latin typeface="+mn-lt"/>
                        </a:rPr>
                        <a:t>Disabling Condition</a:t>
                      </a:r>
                      <a:endParaRPr lang="en-US" sz="1600" b="1" dirty="0">
                        <a:solidFill>
                          <a:srgbClr val="FFFFC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63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CC"/>
                          </a:solidFill>
                          <a:latin typeface="+mn-lt"/>
                        </a:rPr>
                        <a:t>% of Total Approved</a:t>
                      </a:r>
                    </a:p>
                    <a:p>
                      <a:pPr marL="0" marR="0" indent="0" algn="ctr" defTabSz="963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CC"/>
                          </a:solidFill>
                          <a:latin typeface="+mn-lt"/>
                        </a:rPr>
                        <a:t>Claims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CC"/>
                          </a:solidFill>
                          <a:latin typeface="+mn-lt"/>
                        </a:rPr>
                        <a:t>% of Total Paid Claims</a:t>
                      </a:r>
                      <a:endParaRPr lang="en-US" sz="1600" b="1" dirty="0">
                        <a:solidFill>
                          <a:srgbClr val="FFFFC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CC"/>
                          </a:solidFill>
                          <a:latin typeface="+mn-lt"/>
                        </a:rPr>
                        <a:t>Total Paid Claims</a:t>
                      </a:r>
                      <a:endParaRPr lang="en-US" sz="1600" b="1" dirty="0">
                        <a:solidFill>
                          <a:srgbClr val="FFFFCC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473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606060"/>
                          </a:solidFill>
                          <a:latin typeface="+mn-lt"/>
                        </a:rPr>
                        <a:t>Pure Dementia</a:t>
                      </a:r>
                      <a:endParaRPr lang="en-US" sz="1800" b="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31%</a:t>
                      </a:r>
                      <a:endParaRPr lang="en-US" sz="1800" b="0" i="0" u="none" strike="noStrike" dirty="0">
                        <a:solidFill>
                          <a:srgbClr val="606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31%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  <a:latin typeface="+mn-lt"/>
                        </a:rPr>
                        <a:t>$297,241,961</a:t>
                      </a:r>
                      <a:endParaRPr lang="en-US" sz="1800" b="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473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606060"/>
                          </a:solidFill>
                          <a:latin typeface="+mn-lt"/>
                        </a:rPr>
                        <a:t>Stroke</a:t>
                      </a:r>
                      <a:endParaRPr lang="en-US" sz="1800" b="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13%</a:t>
                      </a:r>
                      <a:endParaRPr lang="en-US" sz="1800" b="0" i="0" u="none" strike="noStrike" dirty="0">
                        <a:solidFill>
                          <a:srgbClr val="606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13%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  <a:latin typeface="+mn-lt"/>
                        </a:rPr>
                        <a:t>$126,832,831</a:t>
                      </a:r>
                      <a:endParaRPr lang="en-US" sz="1800" b="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473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606060"/>
                          </a:solidFill>
                          <a:latin typeface="+mn-lt"/>
                        </a:rPr>
                        <a:t>Fractures/Injuries</a:t>
                      </a:r>
                      <a:endParaRPr lang="en-US" sz="1800" b="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9%</a:t>
                      </a:r>
                      <a:endParaRPr lang="en-US" sz="1800" b="0" i="0" u="none" strike="noStrike" dirty="0">
                        <a:solidFill>
                          <a:srgbClr val="606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6%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  <a:latin typeface="+mn-lt"/>
                        </a:rPr>
                        <a:t>$60,361,987</a:t>
                      </a:r>
                      <a:endParaRPr lang="en-US" sz="1800" b="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4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606060"/>
                          </a:solidFill>
                          <a:latin typeface="+mn-lt"/>
                        </a:rPr>
                        <a:t>Parkinson’s Disease</a:t>
                      </a:r>
                      <a:endParaRPr lang="en-US" sz="1800" b="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8%</a:t>
                      </a:r>
                      <a:endParaRPr lang="en-US" sz="1800" b="0" i="0" u="none" strike="noStrike" dirty="0">
                        <a:solidFill>
                          <a:srgbClr val="606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6%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  <a:latin typeface="+mn-lt"/>
                        </a:rPr>
                        <a:t>$54,682,200</a:t>
                      </a:r>
                      <a:endParaRPr lang="en-US" sz="1800" b="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4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606060"/>
                          </a:solidFill>
                          <a:latin typeface="+mn-lt"/>
                        </a:rPr>
                        <a:t>Arthritis, Rheumatic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7%</a:t>
                      </a:r>
                      <a:endParaRPr lang="en-US" sz="1800" b="0" i="0" u="none" strike="noStrike" dirty="0">
                        <a:solidFill>
                          <a:srgbClr val="606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5%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  <a:latin typeface="+mn-lt"/>
                        </a:rPr>
                        <a:t>$48,899,817</a:t>
                      </a:r>
                      <a:endParaRPr lang="en-US" sz="1800" b="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4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606060"/>
                          </a:solidFill>
                          <a:latin typeface="+mn-lt"/>
                        </a:rPr>
                        <a:t>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18%</a:t>
                      </a:r>
                      <a:endParaRPr lang="en-US" sz="1800" b="0" i="0" u="none" strike="noStrike" dirty="0">
                        <a:solidFill>
                          <a:srgbClr val="606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4%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  <a:latin typeface="+mn-lt"/>
                        </a:rPr>
                        <a:t>$34,126,791</a:t>
                      </a:r>
                      <a:endParaRPr lang="en-US" sz="1800" b="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473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606060"/>
                          </a:solidFill>
                          <a:latin typeface="+mn-lt"/>
                        </a:rPr>
                        <a:t>Cardiomyopathy, CHF</a:t>
                      </a:r>
                      <a:endParaRPr lang="en-US" sz="1800" b="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4%</a:t>
                      </a:r>
                      <a:endParaRPr lang="en-US" sz="1800" b="0" i="0" u="none" strike="noStrike" dirty="0">
                        <a:solidFill>
                          <a:srgbClr val="606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  <a:latin typeface="+mn-lt"/>
                        </a:rPr>
                        <a:t>$26,342,978</a:t>
                      </a:r>
                      <a:endParaRPr lang="en-US" sz="1800" b="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4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606060"/>
                          </a:solidFill>
                          <a:latin typeface="+mn-lt"/>
                        </a:rPr>
                        <a:t>Disorders</a:t>
                      </a:r>
                      <a:r>
                        <a:rPr lang="en-US" sz="1800" b="0" baseline="0" dirty="0" smtClean="0">
                          <a:solidFill>
                            <a:srgbClr val="606060"/>
                          </a:solidFill>
                          <a:latin typeface="+mn-lt"/>
                        </a:rPr>
                        <a:t> of the Spine</a:t>
                      </a:r>
                      <a:endParaRPr lang="en-US" sz="1800" b="0" dirty="0" smtClean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3%</a:t>
                      </a:r>
                      <a:endParaRPr lang="en-US" sz="1800" b="0" i="0" u="none" strike="noStrike" dirty="0">
                        <a:solidFill>
                          <a:srgbClr val="606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  <a:latin typeface="+mn-lt"/>
                        </a:rPr>
                        <a:t>$26,194,681</a:t>
                      </a:r>
                      <a:endParaRPr lang="en-US" sz="1800" b="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473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606060"/>
                          </a:solidFill>
                          <a:latin typeface="+mn-lt"/>
                        </a:rPr>
                        <a:t>Respiratory Diseases</a:t>
                      </a:r>
                      <a:endParaRPr lang="en-US" sz="1800" b="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5%</a:t>
                      </a:r>
                      <a:endParaRPr lang="en-US" sz="1800" b="0" i="0" u="none" strike="noStrike" dirty="0">
                        <a:solidFill>
                          <a:srgbClr val="606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2%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  <a:latin typeface="+mn-lt"/>
                        </a:rPr>
                        <a:t>$23,447,023</a:t>
                      </a:r>
                      <a:endParaRPr lang="en-US" sz="1800" b="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816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606060"/>
                          </a:solidFill>
                          <a:latin typeface="+mn-lt"/>
                        </a:rPr>
                        <a:t>Dementia – falls, fractures</a:t>
                      </a:r>
                      <a:r>
                        <a:rPr lang="en-US" sz="1800" b="0" baseline="0" dirty="0" smtClean="0">
                          <a:solidFill>
                            <a:srgbClr val="606060"/>
                          </a:solidFill>
                          <a:latin typeface="+mn-lt"/>
                        </a:rPr>
                        <a:t> or injury</a:t>
                      </a:r>
                      <a:endParaRPr lang="en-US" sz="1800" b="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smtClean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2%</a:t>
                      </a:r>
                      <a:endParaRPr lang="en-US" sz="1800" b="0" i="0" u="none" strike="noStrike" dirty="0">
                        <a:solidFill>
                          <a:srgbClr val="606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606060"/>
                          </a:solidFill>
                          <a:latin typeface="+mn-lt"/>
                          <a:cs typeface="Arial" pitchFamily="34" charset="0"/>
                        </a:rPr>
                        <a:t>2%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  <a:latin typeface="+mn-lt"/>
                        </a:rPr>
                        <a:t>$22,934,826</a:t>
                      </a:r>
                      <a:endParaRPr lang="en-US" sz="1800" b="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609600"/>
          </a:xfrm>
        </p:spPr>
        <p:txBody>
          <a:bodyPr/>
          <a:lstStyle/>
          <a:p>
            <a:r>
              <a:rPr lang="en-US" dirty="0"/>
              <a:t>Profile of Those Who </a:t>
            </a:r>
            <a:r>
              <a:rPr lang="en-US" dirty="0" smtClean="0"/>
              <a:t>Recover</a:t>
            </a:r>
            <a:endParaRPr lang="en-US" dirty="0" smtClean="0">
              <a:ea typeface="ヒラギノ角ゴ Pro W3" charset="-128"/>
              <a:cs typeface="Arial Narrow" pitchFamily="34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06089E5-C8D6-4825-84F7-B568189B4BDE}" type="slidenum">
              <a:rPr lang="en-US" sz="1400" smtClean="0">
                <a:solidFill>
                  <a:srgbClr val="8992AC"/>
                </a:solidFill>
                <a:latin typeface="Arial Narrow" pitchFamily="34" charset="0"/>
              </a:rPr>
              <a:pPr/>
              <a:t>9</a:t>
            </a:fld>
            <a:endParaRPr lang="en-US" sz="1400" smtClean="0">
              <a:solidFill>
                <a:srgbClr val="8992AC"/>
              </a:solidFill>
              <a:latin typeface="Arial Narrow" pitchFamily="34" charset="0"/>
            </a:endParaRP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dirty="0"/>
              <a:t>CalPERS Long-Term Care Program</a:t>
            </a:r>
            <a:endParaRPr lang="en-US" sz="1400" dirty="0">
              <a:solidFill>
                <a:srgbClr val="166494"/>
              </a:solidFill>
              <a:latin typeface="Arial Narrow" pitchFamily="34" charset="0"/>
            </a:endParaRPr>
          </a:p>
        </p:txBody>
      </p:sp>
      <p:sp>
        <p:nvSpPr>
          <p:cNvPr id="11269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1000" y="1828800"/>
            <a:ext cx="8305800" cy="3733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237295"/>
              </p:ext>
            </p:extLst>
          </p:nvPr>
        </p:nvGraphicFramePr>
        <p:xfrm>
          <a:off x="457200" y="2255520"/>
          <a:ext cx="57912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4700"/>
                <a:gridCol w="12065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Total recovered claimants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4,208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</a:tr>
              <a:tr h="274321">
                <a:tc>
                  <a:txBody>
                    <a:bodyPr/>
                    <a:lstStyle/>
                    <a:p>
                      <a:pPr lvl="1"/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68%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lvl="1"/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Male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32%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Average age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marL="481756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At claim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75.7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marL="481756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At recovery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76.5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Age at recovery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481756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Age 65 and under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12%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lvl="1"/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Age 66  and older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88%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lvl="1"/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Age 85+ years at recovery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606060"/>
                          </a:solidFill>
                        </a:rPr>
                        <a:t>19%</a:t>
                      </a:r>
                      <a:endParaRPr lang="en-US" sz="1800" b="0" dirty="0">
                        <a:solidFill>
                          <a:srgbClr val="606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16764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60606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606060"/>
                </a:solidFill>
                <a:latin typeface="Arial Narrow" charset="0"/>
                <a:ea typeface="MS PGothic" pitchFamily="34" charset="-128"/>
                <a:cs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606060"/>
                </a:solidFill>
                <a:latin typeface="Arial Narrow" charset="0"/>
                <a:ea typeface="MS PGothic" pitchFamily="34" charset="-128"/>
                <a:cs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606060"/>
                </a:solidFill>
                <a:latin typeface="Arial Narrow" charset="0"/>
                <a:ea typeface="MS PGothic" pitchFamily="34" charset="-128"/>
                <a:cs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606060"/>
                </a:solidFill>
                <a:latin typeface="Arial Narrow" charset="0"/>
                <a:ea typeface="MS PGothic" pitchFamily="34" charset="-128"/>
                <a:cs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Narrow" charset="0"/>
                <a:ea typeface="ＭＳ Ｐゴシック" pitchFamily="1" charset="-128"/>
                <a:cs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Narrow" charset="0"/>
                <a:ea typeface="ＭＳ Ｐゴシック" pitchFamily="1" charset="-128"/>
                <a:cs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Narrow" charset="0"/>
                <a:ea typeface="ＭＳ Ｐゴシック" pitchFamily="1" charset="-128"/>
                <a:cs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Narrow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r>
              <a:rPr lang="en-US" sz="2400" dirty="0"/>
              <a:t>Women </a:t>
            </a:r>
            <a:r>
              <a:rPr lang="en-US" sz="2400" dirty="0" smtClean="0"/>
              <a:t>claimants lead </a:t>
            </a:r>
            <a:r>
              <a:rPr lang="en-US" sz="2400" dirty="0"/>
              <a:t>in </a:t>
            </a:r>
            <a:r>
              <a:rPr lang="en-US" sz="2400" dirty="0" smtClean="0"/>
              <a:t>recovery</a:t>
            </a:r>
            <a:endParaRPr lang="en-US" sz="2400" dirty="0" smtClean="0">
              <a:ea typeface="ヒラギノ角ゴ Pro W3" charset="-128"/>
              <a:cs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alPRES External PPP_PC">
  <a:themeElements>
    <a:clrScheme name="">
      <a:dk1>
        <a:srgbClr val="004080"/>
      </a:dk1>
      <a:lt1>
        <a:srgbClr val="FFFFFF"/>
      </a:lt1>
      <a:dk2>
        <a:srgbClr val="004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356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Narrow"/>
        <a:ea typeface="ＭＳ Ｐゴシック"/>
        <a:cs typeface="ＭＳ Ｐゴシック"/>
      </a:majorFont>
      <a:minorFont>
        <a:latin typeface="Arial Narrow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3440</TotalTime>
  <Words>1652</Words>
  <Application>Microsoft Office PowerPoint</Application>
  <PresentationFormat>On-screen Show (4:3)</PresentationFormat>
  <Paragraphs>625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CalPRES External PPP_PC</vt:lpstr>
      <vt:lpstr>Worksheet</vt:lpstr>
      <vt:lpstr>CalPERS Long-Term Care Program Update    Presented to  California State Legislature March 15, 2013 </vt:lpstr>
      <vt:lpstr>Background – CalPERS Long-Term Care (LTC)</vt:lpstr>
      <vt:lpstr>Summary of CalPERS LTC Programs</vt:lpstr>
      <vt:lpstr>LTC Program Update  (As of December 31, 2012)</vt:lpstr>
      <vt:lpstr>LTC Program Update  (As of December 31, 2012)</vt:lpstr>
      <vt:lpstr>Recovery From Claim</vt:lpstr>
      <vt:lpstr>Claims Management Overview</vt:lpstr>
      <vt:lpstr>Clinical Profile of Claims – Since inception of LTC Program</vt:lpstr>
      <vt:lpstr>Profile of Those Who Recover</vt:lpstr>
      <vt:lpstr>Clinical Profile of Those Who Recover</vt:lpstr>
      <vt:lpstr>Claimants Paid by Service Type  January – December 2012</vt:lpstr>
      <vt:lpstr>Claim Dollars Paid by Service Type January – December 2012</vt:lpstr>
      <vt:lpstr>Average Time on Claim</vt:lpstr>
      <vt:lpstr>CalPERS LTC1 Plan Membership</vt:lpstr>
      <vt:lpstr>The Funding Challenge Is Not Unique</vt:lpstr>
      <vt:lpstr>Fund Cash Flow Projections</vt:lpstr>
      <vt:lpstr>Rate Increases by Plan Type</vt:lpstr>
      <vt:lpstr>Board-Approved Alternatives</vt:lpstr>
      <vt:lpstr>LTC1 Monthly Premium Scenarios</vt:lpstr>
      <vt:lpstr>LTC2 Monthly Premium Scenarios</vt:lpstr>
      <vt:lpstr>Questions?</vt:lpstr>
    </vt:vector>
  </TitlesOfParts>
  <Company>CalPERS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CalPERS Corporate PPP</dc:title>
  <dc:creator>CalPERS</dc:creator>
  <cp:lastModifiedBy>Danny Brown</cp:lastModifiedBy>
  <cp:revision>268</cp:revision>
  <cp:lastPrinted>2011-05-12T22:35:55Z</cp:lastPrinted>
  <dcterms:created xsi:type="dcterms:W3CDTF">2010-07-12T17:17:47Z</dcterms:created>
  <dcterms:modified xsi:type="dcterms:W3CDTF">2013-03-15T00:44:15Z</dcterms:modified>
</cp:coreProperties>
</file>